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1"/>
  </p:sldMasterIdLst>
  <p:notesMasterIdLst>
    <p:notesMasterId r:id="rId10"/>
  </p:notesMasterIdLst>
  <p:sldIdLst>
    <p:sldId id="4121" r:id="rId2"/>
    <p:sldId id="4050" r:id="rId3"/>
    <p:sldId id="448" r:id="rId4"/>
    <p:sldId id="4051" r:id="rId5"/>
    <p:sldId id="4117" r:id="rId6"/>
    <p:sldId id="4120" r:id="rId7"/>
    <p:sldId id="4119" r:id="rId8"/>
    <p:sldId id="347" r:id="rId9"/>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20" userDrawn="1">
          <p15:clr>
            <a:srgbClr val="A4A3A4"/>
          </p15:clr>
        </p15:guide>
        <p15:guide id="2" pos="528" userDrawn="1">
          <p15:clr>
            <a:srgbClr val="A4A3A4"/>
          </p15:clr>
        </p15:guide>
        <p15:guide id="3" pos="141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EB654B-48D1-3A02-380F-3F3DA83A2740}" name="Abrams, Mary Ann" initials="AMA" userId="S::MaryAnn.Abrams@nationwidechildrens.org::4fe11bc1-7123-40d9-b83a-ff160159796d" providerId="AD"/>
  <p188:author id="{10D4789F-369B-B736-E29A-06CF575912BD}" name="Gail Nielsen" initials="GN" userId="2360e24fa98164c2"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4E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87" autoAdjust="0"/>
    <p:restoredTop sz="65782" autoAdjust="0"/>
  </p:normalViewPr>
  <p:slideViewPr>
    <p:cSldViewPr snapToGrid="0">
      <p:cViewPr varScale="1">
        <p:scale>
          <a:sx n="77" d="100"/>
          <a:sy n="77" d="100"/>
        </p:scale>
        <p:origin x="2464" y="184"/>
      </p:cViewPr>
      <p:guideLst>
        <p:guide orient="horz" pos="920"/>
        <p:guide pos="528"/>
        <p:guide pos="1416"/>
      </p:guideLst>
    </p:cSldViewPr>
  </p:slideViewPr>
  <p:notesTextViewPr>
    <p:cViewPr>
      <p:scale>
        <a:sx n="1" d="1"/>
        <a:sy n="1" d="1"/>
      </p:scale>
      <p:origin x="0" y="0"/>
    </p:cViewPr>
  </p:notesTextViewPr>
  <p:sorterViewPr>
    <p:cViewPr>
      <p:scale>
        <a:sx n="100" d="100"/>
        <a:sy n="100" d="100"/>
      </p:scale>
      <p:origin x="0" y="-931"/>
    </p:cViewPr>
  </p:sorter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b="0" i="0">
                <a:latin typeface="Arial" panose="020B0604020202020204" pitchFamily="34" charset="0"/>
              </a:defRPr>
            </a:lvl1pPr>
          </a:lstStyle>
          <a:p>
            <a:fld id="{430F0370-C430-4B05-AF61-7AAD855A6586}" type="datetimeFigureOut">
              <a:rPr lang="en-US" smtClean="0"/>
              <a:pPr/>
              <a:t>10/9/23</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lang="en-US" dirty="0"/>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b="0" i="0">
                <a:latin typeface="Arial" panose="020B0604020202020204" pitchFamily="34" charset="0"/>
              </a:defRPr>
            </a:lvl1pPr>
          </a:lstStyle>
          <a:p>
            <a:fld id="{5C81E6BA-D67C-4551-BB06-D1FD5626B013}" type="slidenum">
              <a:rPr lang="en-US" smtClean="0"/>
              <a:pPr/>
              <a:t>‹#›</a:t>
            </a:fld>
            <a:endParaRPr lang="en-US" dirty="0"/>
          </a:p>
        </p:txBody>
      </p:sp>
    </p:spTree>
    <p:extLst>
      <p:ext uri="{BB962C8B-B14F-4D97-AF65-F5344CB8AC3E}">
        <p14:creationId xmlns:p14="http://schemas.microsoft.com/office/powerpoint/2010/main" val="933599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C81E6BA-D67C-4551-BB06-D1FD5626B013}" type="slidenum">
              <a:rPr lang="en-US" smtClean="0"/>
              <a:t>1</a:t>
            </a:fld>
            <a:endParaRPr lang="en-US"/>
          </a:p>
        </p:txBody>
      </p:sp>
    </p:spTree>
    <p:extLst>
      <p:ext uri="{BB962C8B-B14F-4D97-AF65-F5344CB8AC3E}">
        <p14:creationId xmlns:p14="http://schemas.microsoft.com/office/powerpoint/2010/main" val="386590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2289">
              <a:defRPr/>
            </a:pPr>
            <a:fld id="{7B6A603C-89BB-4223-976D-8D05D162BC1F}" type="slidenum">
              <a:rPr lang="en-US">
                <a:solidFill>
                  <a:prstClr val="black"/>
                </a:solidFill>
              </a:rPr>
              <a:pPr defTabSz="942289">
                <a:defRPr/>
              </a:pPr>
              <a:t>2</a:t>
            </a:fld>
            <a:endParaRPr lang="en-US" dirty="0">
              <a:solidFill>
                <a:prstClr val="black"/>
              </a:solidFill>
            </a:endParaRPr>
          </a:p>
        </p:txBody>
      </p:sp>
    </p:spTree>
    <p:extLst>
      <p:ext uri="{BB962C8B-B14F-4D97-AF65-F5344CB8AC3E}">
        <p14:creationId xmlns:p14="http://schemas.microsoft.com/office/powerpoint/2010/main" val="8130080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501">
              <a:defRPr>
                <a:solidFill>
                  <a:schemeClr val="tx1"/>
                </a:solidFill>
                <a:latin typeface="Tw Cen MT"/>
              </a:defRPr>
            </a:lvl1pPr>
            <a:lvl2pPr marL="749520" indent="-288277" defTabSz="938501">
              <a:defRPr>
                <a:solidFill>
                  <a:schemeClr val="tx1"/>
                </a:solidFill>
                <a:latin typeface="Tw Cen MT"/>
              </a:defRPr>
            </a:lvl2pPr>
            <a:lvl3pPr marL="1153108" indent="-230622" defTabSz="938501">
              <a:defRPr>
                <a:solidFill>
                  <a:schemeClr val="tx1"/>
                </a:solidFill>
                <a:latin typeface="Tw Cen MT"/>
              </a:defRPr>
            </a:lvl3pPr>
            <a:lvl4pPr marL="1614351" indent="-230622" defTabSz="938501">
              <a:defRPr>
                <a:solidFill>
                  <a:schemeClr val="tx1"/>
                </a:solidFill>
                <a:latin typeface="Tw Cen MT"/>
              </a:defRPr>
            </a:lvl4pPr>
            <a:lvl5pPr marL="2075594" indent="-230622" defTabSz="938501">
              <a:defRPr>
                <a:solidFill>
                  <a:schemeClr val="tx1"/>
                </a:solidFill>
                <a:latin typeface="Tw Cen MT"/>
              </a:defRPr>
            </a:lvl5pPr>
            <a:lvl6pPr marL="2536837" indent="-230622" defTabSz="938501" eaLnBrk="0" fontAlgn="base" hangingPunct="0">
              <a:spcBef>
                <a:spcPct val="0"/>
              </a:spcBef>
              <a:spcAft>
                <a:spcPct val="0"/>
              </a:spcAft>
              <a:defRPr>
                <a:solidFill>
                  <a:schemeClr val="tx1"/>
                </a:solidFill>
                <a:latin typeface="Tw Cen MT"/>
              </a:defRPr>
            </a:lvl6pPr>
            <a:lvl7pPr marL="2998081" indent="-230622" defTabSz="938501" eaLnBrk="0" fontAlgn="base" hangingPunct="0">
              <a:spcBef>
                <a:spcPct val="0"/>
              </a:spcBef>
              <a:spcAft>
                <a:spcPct val="0"/>
              </a:spcAft>
              <a:defRPr>
                <a:solidFill>
                  <a:schemeClr val="tx1"/>
                </a:solidFill>
                <a:latin typeface="Tw Cen MT"/>
              </a:defRPr>
            </a:lvl7pPr>
            <a:lvl8pPr marL="3459324" indent="-230622" defTabSz="938501" eaLnBrk="0" fontAlgn="base" hangingPunct="0">
              <a:spcBef>
                <a:spcPct val="0"/>
              </a:spcBef>
              <a:spcAft>
                <a:spcPct val="0"/>
              </a:spcAft>
              <a:defRPr>
                <a:solidFill>
                  <a:schemeClr val="tx1"/>
                </a:solidFill>
                <a:latin typeface="Tw Cen MT"/>
              </a:defRPr>
            </a:lvl8pPr>
            <a:lvl9pPr marL="3920567" indent="-230622" defTabSz="938501" eaLnBrk="0" fontAlgn="base" hangingPunct="0">
              <a:spcBef>
                <a:spcPct val="0"/>
              </a:spcBef>
              <a:spcAft>
                <a:spcPct val="0"/>
              </a:spcAft>
              <a:defRPr>
                <a:solidFill>
                  <a:schemeClr val="tx1"/>
                </a:solidFill>
                <a:latin typeface="Tw Cen MT"/>
              </a:defRPr>
            </a:lvl9pPr>
          </a:lstStyle>
          <a:p>
            <a:pPr fontAlgn="base">
              <a:spcBef>
                <a:spcPct val="0"/>
              </a:spcBef>
              <a:spcAft>
                <a:spcPct val="0"/>
              </a:spcAft>
              <a:defRPr/>
            </a:pPr>
            <a:fld id="{2E3E7727-FFE2-40CD-BE13-2078407D893C}" type="slidenum">
              <a:rPr lang="en-US" altLang="en-US">
                <a:solidFill>
                  <a:prstClr val="black"/>
                </a:solidFill>
                <a:latin typeface="Arial" panose="020B0604020202020204" pitchFamily="34" charset="0"/>
              </a:rPr>
              <a:pPr fontAlgn="base">
                <a:spcBef>
                  <a:spcPct val="0"/>
                </a:spcBef>
                <a:spcAft>
                  <a:spcPct val="0"/>
                </a:spcAft>
                <a:defRPr/>
              </a:pPr>
              <a:t>3</a:t>
            </a:fld>
            <a:endParaRPr lang="en-US" altLang="en-US" dirty="0">
              <a:solidFill>
                <a:prstClr val="black"/>
              </a:solidFill>
              <a:latin typeface="Arial" panose="020B0604020202020204" pitchFamily="34" charset="0"/>
            </a:endParaRPr>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latin typeface="Arial" panose="020B0604020202020204" pitchFamily="34" charset="0"/>
              </a:rPr>
              <a:t>This Matrix is useful in many settings to prioritize where to start with change ideas or findings in your HL assessment and input from stakeholders.</a:t>
            </a:r>
          </a:p>
          <a:p>
            <a:pPr marL="176659" indent="-176659" defTabSz="942289">
              <a:spcBef>
                <a:spcPct val="0"/>
              </a:spcBef>
              <a:buFont typeface="Wingdings" panose="05000000000000000000" pitchFamily="2" charset="2"/>
              <a:buChar char="Ø"/>
              <a:defRPr/>
            </a:pPr>
            <a:r>
              <a:rPr lang="en-US" altLang="en-US" dirty="0">
                <a:latin typeface="Arial" panose="020B0604020202020204" pitchFamily="34" charset="0"/>
              </a:rPr>
              <a:t>Change the horizontal &amp; vertical labels to suit your </a:t>
            </a:r>
            <a:r>
              <a:rPr lang="en-US" altLang="en-US" dirty="0">
                <a:solidFill>
                  <a:srgbClr val="FF0000"/>
                </a:solidFill>
                <a:highlight>
                  <a:srgbClr val="FFFF00"/>
                </a:highlight>
                <a:latin typeface="Arial" panose="020B0604020202020204" pitchFamily="34" charset="0"/>
              </a:rPr>
              <a:t>needs</a:t>
            </a:r>
            <a:r>
              <a:rPr lang="en-US" altLang="en-US" dirty="0">
                <a:solidFill>
                  <a:srgbClr val="FF0000"/>
                </a:solidFill>
                <a:latin typeface="Arial" panose="020B0604020202020204" pitchFamily="34" charset="0"/>
              </a:rPr>
              <a:t>.</a:t>
            </a:r>
          </a:p>
          <a:p>
            <a:pPr marL="647803" lvl="1" indent="-176659" defTabSz="942289">
              <a:spcBef>
                <a:spcPct val="0"/>
              </a:spcBef>
              <a:buFont typeface="Wingdings" panose="05000000000000000000" pitchFamily="2" charset="2"/>
              <a:buChar char="Ø"/>
              <a:defRPr/>
            </a:pPr>
            <a:r>
              <a:rPr lang="en-US" altLang="en-US" dirty="0">
                <a:latin typeface="Arial" panose="020B0604020202020204" pitchFamily="34" charset="0"/>
              </a:rPr>
              <a:t>Other labels might be high/low risk for safety, or high/low costs to test or implement.</a:t>
            </a:r>
          </a:p>
          <a:p>
            <a:pPr marL="176659" indent="-176659">
              <a:spcBef>
                <a:spcPct val="0"/>
              </a:spcBef>
              <a:buFont typeface="Wingdings" panose="05000000000000000000" pitchFamily="2" charset="2"/>
              <a:buChar char="Ø"/>
            </a:pPr>
            <a:r>
              <a:rPr lang="en-US" altLang="en-US" dirty="0">
                <a:latin typeface="Arial" panose="020B0604020202020204" pitchFamily="34" charset="0"/>
              </a:rPr>
              <a:t>Here we have easy/hard to implement and high/low belief in their usefulness.</a:t>
            </a:r>
          </a:p>
          <a:p>
            <a:pPr marL="176659" indent="-176659">
              <a:spcBef>
                <a:spcPct val="0"/>
              </a:spcBef>
              <a:buFont typeface="Wingdings" panose="05000000000000000000" pitchFamily="2" charset="2"/>
              <a:buChar char="Ø"/>
            </a:pPr>
            <a:r>
              <a:rPr lang="en-US" altLang="en-US" dirty="0">
                <a:latin typeface="Arial" panose="020B0604020202020204" pitchFamily="34" charset="0"/>
              </a:rPr>
              <a:t>Add ideas to the quadrant that fits each idea in your current context.</a:t>
            </a:r>
          </a:p>
          <a:p>
            <a:pPr marL="176659" indent="-176659" defTabSz="471089">
              <a:spcBef>
                <a:spcPct val="0"/>
              </a:spcBef>
              <a:buFont typeface="Wingdings" panose="05000000000000000000" pitchFamily="2" charset="2"/>
              <a:buChar char="Ø"/>
              <a:defRPr/>
            </a:pPr>
            <a:r>
              <a:rPr lang="en-US" altLang="en-US" dirty="0">
                <a:latin typeface="Arial" panose="020B0604020202020204" pitchFamily="34" charset="0"/>
              </a:rPr>
              <a:t>Work first on ideas in the upper left – high belief &amp; easy to do.</a:t>
            </a:r>
          </a:p>
          <a:p>
            <a:pPr marL="176659" indent="-176659" defTabSz="471089">
              <a:spcBef>
                <a:spcPct val="0"/>
              </a:spcBef>
              <a:buFont typeface="Wingdings" panose="05000000000000000000" pitchFamily="2" charset="2"/>
              <a:buChar char="Ø"/>
              <a:defRPr/>
            </a:pPr>
            <a:r>
              <a:rPr lang="en-US" sz="1900" dirty="0">
                <a:latin typeface="Segoe UI" panose="020B0502040204020203" pitchFamily="34" charset="0"/>
              </a:rPr>
              <a:t>Later work in other quadrants as belief that the idea will work increases, or resources become available</a:t>
            </a:r>
            <a:r>
              <a:rPr lang="en-US" altLang="en-US" dirty="0">
                <a:latin typeface="Arial" panose="020B0604020202020204" pitchFamily="34" charset="0"/>
              </a:rPr>
              <a:t>.</a:t>
            </a:r>
          </a:p>
          <a:p>
            <a:pPr marL="176659" indent="-176659" defTabSz="471089">
              <a:spcBef>
                <a:spcPct val="0"/>
              </a:spcBef>
              <a:buFont typeface="Wingdings" panose="05000000000000000000" pitchFamily="2" charset="2"/>
              <a:buChar char="Ø"/>
              <a:defRPr/>
            </a:pPr>
            <a:r>
              <a:rPr lang="en-US" altLang="en-US" dirty="0">
                <a:latin typeface="Arial" panose="020B0604020202020204" pitchFamily="34" charset="0"/>
              </a:rPr>
              <a:t>Remember that patient and client safety always supersede other issues. You can use Safe and Unsafe as labels if needed. If teams need to address costs of changes, High and Low Costs can become labels.</a:t>
            </a:r>
          </a:p>
          <a:p>
            <a:pPr defTabSz="471089">
              <a:spcBef>
                <a:spcPct val="0"/>
              </a:spcBef>
              <a:defRPr/>
            </a:pPr>
            <a:r>
              <a:rPr lang="en-US" altLang="en-US" dirty="0">
                <a:latin typeface="Arial" panose="020B0604020202020204" pitchFamily="34" charset="0"/>
              </a:rPr>
              <a:t> </a:t>
            </a:r>
          </a:p>
          <a:p>
            <a:pPr>
              <a:spcBef>
                <a:spcPct val="0"/>
              </a:spcBef>
            </a:pPr>
            <a:endParaRPr lang="en-US" altLang="en-US" dirty="0">
              <a:latin typeface="Arial" panose="020B0604020202020204" pitchFamily="34" charset="0"/>
            </a:endParaRPr>
          </a:p>
          <a:p>
            <a:pPr marL="176659" indent="-176659">
              <a:spcBef>
                <a:spcPct val="0"/>
              </a:spcBef>
              <a:buFont typeface="Wingdings" panose="05000000000000000000" pitchFamily="2" charset="2"/>
              <a:buChar char="Ø"/>
            </a:pPr>
            <a:endParaRPr lang="en-US" altLang="en-US" dirty="0">
              <a:latin typeface="Arial" panose="020B0604020202020204" pitchFamily="34" charset="0"/>
            </a:endParaRPr>
          </a:p>
        </p:txBody>
      </p:sp>
    </p:spTree>
    <p:extLst>
      <p:ext uri="{BB962C8B-B14F-4D97-AF65-F5344CB8AC3E}">
        <p14:creationId xmlns:p14="http://schemas.microsoft.com/office/powerpoint/2010/main" val="18667427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501">
              <a:defRPr>
                <a:solidFill>
                  <a:schemeClr val="tx1"/>
                </a:solidFill>
                <a:latin typeface="Tw Cen MT"/>
              </a:defRPr>
            </a:lvl1pPr>
            <a:lvl2pPr marL="749520" indent="-288277" defTabSz="938501">
              <a:defRPr>
                <a:solidFill>
                  <a:schemeClr val="tx1"/>
                </a:solidFill>
                <a:latin typeface="Tw Cen MT"/>
              </a:defRPr>
            </a:lvl2pPr>
            <a:lvl3pPr marL="1153108" indent="-230622" defTabSz="938501">
              <a:defRPr>
                <a:solidFill>
                  <a:schemeClr val="tx1"/>
                </a:solidFill>
                <a:latin typeface="Tw Cen MT"/>
              </a:defRPr>
            </a:lvl3pPr>
            <a:lvl4pPr marL="1614351" indent="-230622" defTabSz="938501">
              <a:defRPr>
                <a:solidFill>
                  <a:schemeClr val="tx1"/>
                </a:solidFill>
                <a:latin typeface="Tw Cen MT"/>
              </a:defRPr>
            </a:lvl4pPr>
            <a:lvl5pPr marL="2075594" indent="-230622" defTabSz="938501">
              <a:defRPr>
                <a:solidFill>
                  <a:schemeClr val="tx1"/>
                </a:solidFill>
                <a:latin typeface="Tw Cen MT"/>
              </a:defRPr>
            </a:lvl5pPr>
            <a:lvl6pPr marL="2536837" indent="-230622" defTabSz="938501" eaLnBrk="0" fontAlgn="base" hangingPunct="0">
              <a:spcBef>
                <a:spcPct val="0"/>
              </a:spcBef>
              <a:spcAft>
                <a:spcPct val="0"/>
              </a:spcAft>
              <a:defRPr>
                <a:solidFill>
                  <a:schemeClr val="tx1"/>
                </a:solidFill>
                <a:latin typeface="Tw Cen MT"/>
              </a:defRPr>
            </a:lvl6pPr>
            <a:lvl7pPr marL="2998081" indent="-230622" defTabSz="938501" eaLnBrk="0" fontAlgn="base" hangingPunct="0">
              <a:spcBef>
                <a:spcPct val="0"/>
              </a:spcBef>
              <a:spcAft>
                <a:spcPct val="0"/>
              </a:spcAft>
              <a:defRPr>
                <a:solidFill>
                  <a:schemeClr val="tx1"/>
                </a:solidFill>
                <a:latin typeface="Tw Cen MT"/>
              </a:defRPr>
            </a:lvl7pPr>
            <a:lvl8pPr marL="3459324" indent="-230622" defTabSz="938501" eaLnBrk="0" fontAlgn="base" hangingPunct="0">
              <a:spcBef>
                <a:spcPct val="0"/>
              </a:spcBef>
              <a:spcAft>
                <a:spcPct val="0"/>
              </a:spcAft>
              <a:defRPr>
                <a:solidFill>
                  <a:schemeClr val="tx1"/>
                </a:solidFill>
                <a:latin typeface="Tw Cen MT"/>
              </a:defRPr>
            </a:lvl8pPr>
            <a:lvl9pPr marL="3920567" indent="-230622" defTabSz="938501" eaLnBrk="0" fontAlgn="base" hangingPunct="0">
              <a:spcBef>
                <a:spcPct val="0"/>
              </a:spcBef>
              <a:spcAft>
                <a:spcPct val="0"/>
              </a:spcAft>
              <a:defRPr>
                <a:solidFill>
                  <a:schemeClr val="tx1"/>
                </a:solidFill>
                <a:latin typeface="Tw Cen MT"/>
              </a:defRPr>
            </a:lvl9pPr>
          </a:lstStyle>
          <a:p>
            <a:pPr fontAlgn="base">
              <a:spcBef>
                <a:spcPct val="0"/>
              </a:spcBef>
              <a:spcAft>
                <a:spcPct val="0"/>
              </a:spcAft>
              <a:defRPr/>
            </a:pPr>
            <a:fld id="{2E3E7727-FFE2-40CD-BE13-2078407D893C}" type="slidenum">
              <a:rPr lang="en-US" altLang="en-US">
                <a:solidFill>
                  <a:prstClr val="black"/>
                </a:solidFill>
                <a:latin typeface="Arial" panose="020B0604020202020204" pitchFamily="34" charset="0"/>
              </a:rPr>
              <a:pPr fontAlgn="base">
                <a:spcBef>
                  <a:spcPct val="0"/>
                </a:spcBef>
                <a:spcAft>
                  <a:spcPct val="0"/>
                </a:spcAft>
                <a:defRPr/>
              </a:pPr>
              <a:t>4</a:t>
            </a:fld>
            <a:endParaRPr lang="en-US" altLang="en-US" dirty="0">
              <a:solidFill>
                <a:prstClr val="black"/>
              </a:solidFill>
              <a:latin typeface="Arial" panose="020B0604020202020204" pitchFamily="34" charset="0"/>
            </a:endParaRPr>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233287" indent="-233287">
              <a:spcBef>
                <a:spcPct val="0"/>
              </a:spcBef>
              <a:buFont typeface="Wingdings" panose="05000000000000000000" pitchFamily="2" charset="2"/>
              <a:buChar char="Ø"/>
            </a:pPr>
            <a:r>
              <a:rPr lang="en-US" altLang="en-US" dirty="0">
                <a:latin typeface="Arial" panose="020B0604020202020204" pitchFamily="34" charset="0"/>
              </a:rPr>
              <a:t>Use the Decision Matrix with stakeholders to place ideas in the quadrants.</a:t>
            </a:r>
          </a:p>
          <a:p>
            <a:pPr marL="233287" indent="-233287">
              <a:spcBef>
                <a:spcPct val="0"/>
              </a:spcBef>
              <a:buFont typeface="Wingdings" panose="05000000000000000000" pitchFamily="2" charset="2"/>
              <a:buChar char="Ø"/>
            </a:pPr>
            <a:r>
              <a:rPr lang="en-US" altLang="en-US" dirty="0">
                <a:latin typeface="Arial" panose="020B0604020202020204" pitchFamily="34" charset="0"/>
              </a:rPr>
              <a:t>Draw the Matrix onto a large flip chart or white board: add labels that work best for your purpose.</a:t>
            </a:r>
          </a:p>
          <a:p>
            <a:pPr marL="233287" indent="-233287">
              <a:spcBef>
                <a:spcPct val="0"/>
              </a:spcBef>
              <a:buFont typeface="Wingdings" panose="05000000000000000000" pitchFamily="2" charset="2"/>
              <a:buChar char="Ø"/>
            </a:pPr>
            <a:r>
              <a:rPr lang="en-US" altLang="en-US" dirty="0">
                <a:latin typeface="Arial" panose="020B0604020202020204" pitchFamily="34" charset="0"/>
              </a:rPr>
              <a:t>Then ask stakeholders to write their ideas on post-it notes and add to the Matrix.</a:t>
            </a:r>
          </a:p>
          <a:p>
            <a:pPr marL="233287" indent="-233287">
              <a:spcBef>
                <a:spcPct val="0"/>
              </a:spcBef>
              <a:buFont typeface="Wingdings" panose="05000000000000000000" pitchFamily="2" charset="2"/>
              <a:buChar char="Ø"/>
            </a:pPr>
            <a:r>
              <a:rPr lang="en-US" altLang="en-US" dirty="0">
                <a:latin typeface="Arial" panose="020B0604020202020204" pitchFamily="34" charset="0"/>
              </a:rPr>
              <a:t>During discussion, ideas can be moved around to reach consensus.</a:t>
            </a:r>
          </a:p>
          <a:p>
            <a:pPr marL="233287" indent="-233287">
              <a:spcBef>
                <a:spcPct val="0"/>
              </a:spcBef>
              <a:buFont typeface="Wingdings" panose="05000000000000000000" pitchFamily="2" charset="2"/>
              <a:buChar char="Ø"/>
            </a:pPr>
            <a:r>
              <a:rPr lang="en-US" altLang="en-US" dirty="0">
                <a:latin typeface="Arial" panose="020B0604020202020204" pitchFamily="34" charset="0"/>
              </a:rPr>
              <a:t>Consider taking a picture to capture for future use.</a:t>
            </a:r>
          </a:p>
        </p:txBody>
      </p:sp>
    </p:spTree>
    <p:extLst>
      <p:ext uri="{BB962C8B-B14F-4D97-AF65-F5344CB8AC3E}">
        <p14:creationId xmlns:p14="http://schemas.microsoft.com/office/powerpoint/2010/main" val="14782221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501">
              <a:defRPr>
                <a:solidFill>
                  <a:schemeClr val="tx1"/>
                </a:solidFill>
                <a:latin typeface="Tw Cen MT"/>
              </a:defRPr>
            </a:lvl1pPr>
            <a:lvl2pPr marL="749520" indent="-288277" defTabSz="938501">
              <a:defRPr>
                <a:solidFill>
                  <a:schemeClr val="tx1"/>
                </a:solidFill>
                <a:latin typeface="Tw Cen MT"/>
              </a:defRPr>
            </a:lvl2pPr>
            <a:lvl3pPr marL="1153108" indent="-230622" defTabSz="938501">
              <a:defRPr>
                <a:solidFill>
                  <a:schemeClr val="tx1"/>
                </a:solidFill>
                <a:latin typeface="Tw Cen MT"/>
              </a:defRPr>
            </a:lvl3pPr>
            <a:lvl4pPr marL="1614351" indent="-230622" defTabSz="938501">
              <a:defRPr>
                <a:solidFill>
                  <a:schemeClr val="tx1"/>
                </a:solidFill>
                <a:latin typeface="Tw Cen MT"/>
              </a:defRPr>
            </a:lvl4pPr>
            <a:lvl5pPr marL="2075594" indent="-230622" defTabSz="938501">
              <a:defRPr>
                <a:solidFill>
                  <a:schemeClr val="tx1"/>
                </a:solidFill>
                <a:latin typeface="Tw Cen MT"/>
              </a:defRPr>
            </a:lvl5pPr>
            <a:lvl6pPr marL="2536837" indent="-230622" defTabSz="938501" eaLnBrk="0" fontAlgn="base" hangingPunct="0">
              <a:spcBef>
                <a:spcPct val="0"/>
              </a:spcBef>
              <a:spcAft>
                <a:spcPct val="0"/>
              </a:spcAft>
              <a:defRPr>
                <a:solidFill>
                  <a:schemeClr val="tx1"/>
                </a:solidFill>
                <a:latin typeface="Tw Cen MT"/>
              </a:defRPr>
            </a:lvl6pPr>
            <a:lvl7pPr marL="2998081" indent="-230622" defTabSz="938501" eaLnBrk="0" fontAlgn="base" hangingPunct="0">
              <a:spcBef>
                <a:spcPct val="0"/>
              </a:spcBef>
              <a:spcAft>
                <a:spcPct val="0"/>
              </a:spcAft>
              <a:defRPr>
                <a:solidFill>
                  <a:schemeClr val="tx1"/>
                </a:solidFill>
                <a:latin typeface="Tw Cen MT"/>
              </a:defRPr>
            </a:lvl7pPr>
            <a:lvl8pPr marL="3459324" indent="-230622" defTabSz="938501" eaLnBrk="0" fontAlgn="base" hangingPunct="0">
              <a:spcBef>
                <a:spcPct val="0"/>
              </a:spcBef>
              <a:spcAft>
                <a:spcPct val="0"/>
              </a:spcAft>
              <a:defRPr>
                <a:solidFill>
                  <a:schemeClr val="tx1"/>
                </a:solidFill>
                <a:latin typeface="Tw Cen MT"/>
              </a:defRPr>
            </a:lvl8pPr>
            <a:lvl9pPr marL="3920567" indent="-230622" defTabSz="938501" eaLnBrk="0" fontAlgn="base" hangingPunct="0">
              <a:spcBef>
                <a:spcPct val="0"/>
              </a:spcBef>
              <a:spcAft>
                <a:spcPct val="0"/>
              </a:spcAft>
              <a:defRPr>
                <a:solidFill>
                  <a:schemeClr val="tx1"/>
                </a:solidFill>
                <a:latin typeface="Tw Cen MT"/>
              </a:defRPr>
            </a:lvl9pPr>
          </a:lstStyle>
          <a:p>
            <a:pPr fontAlgn="base">
              <a:spcBef>
                <a:spcPct val="0"/>
              </a:spcBef>
              <a:spcAft>
                <a:spcPct val="0"/>
              </a:spcAft>
              <a:defRPr/>
            </a:pPr>
            <a:fld id="{2E3E7727-FFE2-40CD-BE13-2078407D893C}" type="slidenum">
              <a:rPr lang="en-US" altLang="en-US">
                <a:solidFill>
                  <a:prstClr val="black"/>
                </a:solidFill>
                <a:latin typeface="Arial" panose="020B0604020202020204" pitchFamily="34" charset="0"/>
              </a:rPr>
              <a:pPr fontAlgn="base">
                <a:spcBef>
                  <a:spcPct val="0"/>
                </a:spcBef>
                <a:spcAft>
                  <a:spcPct val="0"/>
                </a:spcAft>
                <a:defRPr/>
              </a:pPr>
              <a:t>5</a:t>
            </a:fld>
            <a:endParaRPr lang="en-US" altLang="en-US" dirty="0">
              <a:solidFill>
                <a:prstClr val="black"/>
              </a:solidFill>
              <a:latin typeface="Arial" panose="020B0604020202020204" pitchFamily="34" charset="0"/>
            </a:endParaRPr>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6679" indent="-176679" defTabSz="471089">
              <a:spcBef>
                <a:spcPct val="0"/>
              </a:spcBef>
              <a:buFont typeface="Wingdings" panose="05000000000000000000" pitchFamily="2" charset="2"/>
              <a:buChar char="Ø"/>
              <a:defRPr/>
            </a:pPr>
            <a:r>
              <a:rPr lang="en-US" altLang="en-US" dirty="0">
                <a:latin typeface="Arial" panose="020B0604020202020204" pitchFamily="34" charset="0"/>
              </a:rPr>
              <a:t>Here’s an example from the After School Program figuring out which of the 10 Attributes of Health Literate Organizations to tackle first. Every team and project is different. It’s important to engage people in what to tackle and what is easy and difficult, along with level of belief in how well the change idea will work.</a:t>
            </a:r>
          </a:p>
          <a:p>
            <a:pPr marL="176679" indent="-176679" defTabSz="471089">
              <a:spcBef>
                <a:spcPct val="0"/>
              </a:spcBef>
              <a:buFont typeface="Wingdings" panose="05000000000000000000" pitchFamily="2" charset="2"/>
              <a:buChar char="Ø"/>
              <a:defRPr/>
            </a:pPr>
            <a:r>
              <a:rPr lang="en-US" altLang="en-US" dirty="0">
                <a:latin typeface="Arial" panose="020B0604020202020204" pitchFamily="34" charset="0"/>
              </a:rPr>
              <a:t>Interesting, though not surprising, that most Attributes for them are on the left side – high belief. The Program is determined to do this work; their leadership is engaged and belief is high.</a:t>
            </a:r>
          </a:p>
          <a:p>
            <a:pPr marL="176679" indent="-176679" defTabSz="471089">
              <a:spcBef>
                <a:spcPct val="0"/>
              </a:spcBef>
              <a:buFont typeface="Wingdings" panose="05000000000000000000" pitchFamily="2" charset="2"/>
              <a:buChar char="Ø"/>
              <a:defRPr/>
            </a:pPr>
            <a:r>
              <a:rPr lang="en-US" altLang="en-US" dirty="0">
                <a:latin typeface="Arial" panose="020B0604020202020204" pitchFamily="34" charset="0"/>
              </a:rPr>
              <a:t>You can also arrange items within each box to align with the horizontal &amp; vertical labels.</a:t>
            </a:r>
          </a:p>
          <a:p>
            <a:pPr defTabSz="471089">
              <a:spcBef>
                <a:spcPct val="0"/>
              </a:spcBef>
              <a:defRPr/>
            </a:pPr>
            <a:r>
              <a:rPr lang="en-US" altLang="en-US" dirty="0">
                <a:latin typeface="Arial" panose="020B0604020202020204" pitchFamily="34" charset="0"/>
              </a:rPr>
              <a:t> </a:t>
            </a:r>
          </a:p>
          <a:p>
            <a:pPr>
              <a:spcBef>
                <a:spcPct val="0"/>
              </a:spcBef>
            </a:pPr>
            <a:endParaRPr lang="en-US" altLang="en-US" dirty="0">
              <a:latin typeface="Arial" panose="020B0604020202020204" pitchFamily="34" charset="0"/>
            </a:endParaRPr>
          </a:p>
          <a:p>
            <a:pPr marL="176659" indent="-176659">
              <a:spcBef>
                <a:spcPct val="0"/>
              </a:spcBef>
              <a:buFont typeface="Wingdings" panose="05000000000000000000" pitchFamily="2" charset="2"/>
              <a:buChar char="Ø"/>
            </a:pPr>
            <a:endParaRPr lang="en-US" altLang="en-US" dirty="0">
              <a:latin typeface="Arial" panose="020B0604020202020204" pitchFamily="34" charset="0"/>
            </a:endParaRPr>
          </a:p>
        </p:txBody>
      </p:sp>
    </p:spTree>
    <p:extLst>
      <p:ext uri="{BB962C8B-B14F-4D97-AF65-F5344CB8AC3E}">
        <p14:creationId xmlns:p14="http://schemas.microsoft.com/office/powerpoint/2010/main" val="315938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501">
              <a:defRPr>
                <a:solidFill>
                  <a:schemeClr val="tx1"/>
                </a:solidFill>
                <a:latin typeface="Tw Cen MT"/>
              </a:defRPr>
            </a:lvl1pPr>
            <a:lvl2pPr marL="749520" indent="-288277" defTabSz="938501">
              <a:defRPr>
                <a:solidFill>
                  <a:schemeClr val="tx1"/>
                </a:solidFill>
                <a:latin typeface="Tw Cen MT"/>
              </a:defRPr>
            </a:lvl2pPr>
            <a:lvl3pPr marL="1153108" indent="-230622" defTabSz="938501">
              <a:defRPr>
                <a:solidFill>
                  <a:schemeClr val="tx1"/>
                </a:solidFill>
                <a:latin typeface="Tw Cen MT"/>
              </a:defRPr>
            </a:lvl3pPr>
            <a:lvl4pPr marL="1614351" indent="-230622" defTabSz="938501">
              <a:defRPr>
                <a:solidFill>
                  <a:schemeClr val="tx1"/>
                </a:solidFill>
                <a:latin typeface="Tw Cen MT"/>
              </a:defRPr>
            </a:lvl4pPr>
            <a:lvl5pPr marL="2075594" indent="-230622" defTabSz="938501">
              <a:defRPr>
                <a:solidFill>
                  <a:schemeClr val="tx1"/>
                </a:solidFill>
                <a:latin typeface="Tw Cen MT"/>
              </a:defRPr>
            </a:lvl5pPr>
            <a:lvl6pPr marL="2536837" indent="-230622" defTabSz="938501" eaLnBrk="0" fontAlgn="base" hangingPunct="0">
              <a:spcBef>
                <a:spcPct val="0"/>
              </a:spcBef>
              <a:spcAft>
                <a:spcPct val="0"/>
              </a:spcAft>
              <a:defRPr>
                <a:solidFill>
                  <a:schemeClr val="tx1"/>
                </a:solidFill>
                <a:latin typeface="Tw Cen MT"/>
              </a:defRPr>
            </a:lvl6pPr>
            <a:lvl7pPr marL="2998081" indent="-230622" defTabSz="938501" eaLnBrk="0" fontAlgn="base" hangingPunct="0">
              <a:spcBef>
                <a:spcPct val="0"/>
              </a:spcBef>
              <a:spcAft>
                <a:spcPct val="0"/>
              </a:spcAft>
              <a:defRPr>
                <a:solidFill>
                  <a:schemeClr val="tx1"/>
                </a:solidFill>
                <a:latin typeface="Tw Cen MT"/>
              </a:defRPr>
            </a:lvl7pPr>
            <a:lvl8pPr marL="3459324" indent="-230622" defTabSz="938501" eaLnBrk="0" fontAlgn="base" hangingPunct="0">
              <a:spcBef>
                <a:spcPct val="0"/>
              </a:spcBef>
              <a:spcAft>
                <a:spcPct val="0"/>
              </a:spcAft>
              <a:defRPr>
                <a:solidFill>
                  <a:schemeClr val="tx1"/>
                </a:solidFill>
                <a:latin typeface="Tw Cen MT"/>
              </a:defRPr>
            </a:lvl8pPr>
            <a:lvl9pPr marL="3920567" indent="-230622" defTabSz="938501" eaLnBrk="0" fontAlgn="base" hangingPunct="0">
              <a:spcBef>
                <a:spcPct val="0"/>
              </a:spcBef>
              <a:spcAft>
                <a:spcPct val="0"/>
              </a:spcAft>
              <a:defRPr>
                <a:solidFill>
                  <a:schemeClr val="tx1"/>
                </a:solidFill>
                <a:latin typeface="Tw Cen MT"/>
              </a:defRPr>
            </a:lvl9pPr>
          </a:lstStyle>
          <a:p>
            <a:pPr fontAlgn="base">
              <a:spcBef>
                <a:spcPct val="0"/>
              </a:spcBef>
              <a:spcAft>
                <a:spcPct val="0"/>
              </a:spcAft>
              <a:defRPr/>
            </a:pPr>
            <a:fld id="{2E3E7727-FFE2-40CD-BE13-2078407D893C}" type="slidenum">
              <a:rPr lang="en-US" altLang="en-US">
                <a:solidFill>
                  <a:prstClr val="black"/>
                </a:solidFill>
                <a:latin typeface="Arial" panose="020B0604020202020204" pitchFamily="34" charset="0"/>
              </a:rPr>
              <a:pPr fontAlgn="base">
                <a:spcBef>
                  <a:spcPct val="0"/>
                </a:spcBef>
                <a:spcAft>
                  <a:spcPct val="0"/>
                </a:spcAft>
                <a:defRPr/>
              </a:pPr>
              <a:t>6</a:t>
            </a:fld>
            <a:endParaRPr lang="en-US" altLang="en-US" dirty="0">
              <a:solidFill>
                <a:prstClr val="black"/>
              </a:solidFill>
              <a:latin typeface="Arial" panose="020B0604020202020204" pitchFamily="34" charset="0"/>
            </a:endParaRPr>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6679" indent="-176679" defTabSz="471089">
              <a:spcBef>
                <a:spcPct val="0"/>
              </a:spcBef>
              <a:buFont typeface="Wingdings" panose="05000000000000000000" pitchFamily="2" charset="2"/>
              <a:buChar char="Ø"/>
              <a:defRPr/>
            </a:pPr>
            <a:r>
              <a:rPr lang="en-US" altLang="en-US" dirty="0">
                <a:latin typeface="Arial" panose="020B0604020202020204" pitchFamily="34" charset="0"/>
              </a:rPr>
              <a:t>Here’s an example from a team’s use of the Matrix to discuss where they might start. After brainstorming ideas about where to start using teach-back, they plotted their ideas one at a time while talking about how deep their belief was that this was a good place to start, who might lead in that area of focus or unit, and what barriers they already knew about.</a:t>
            </a:r>
          </a:p>
          <a:p>
            <a:pPr marL="176679" indent="-176679" defTabSz="471089">
              <a:spcBef>
                <a:spcPct val="0"/>
              </a:spcBef>
              <a:buFont typeface="Wingdings" panose="05000000000000000000" pitchFamily="2" charset="2"/>
              <a:buChar char="Ø"/>
              <a:defRPr/>
            </a:pPr>
            <a:r>
              <a:rPr lang="en-US" altLang="en-US" dirty="0">
                <a:latin typeface="Arial" panose="020B0604020202020204" pitchFamily="34" charset="0"/>
              </a:rPr>
              <a:t>They already had leadership commitment and knew they had a willing manager and staff in the heart failure unit where improved patient teaching print materials were needed.  </a:t>
            </a:r>
          </a:p>
          <a:p>
            <a:pPr marL="176679" indent="-176679">
              <a:spcBef>
                <a:spcPct val="0"/>
              </a:spcBef>
              <a:buFont typeface="Wingdings" panose="05000000000000000000" pitchFamily="2" charset="2"/>
              <a:buChar char="Ø"/>
            </a:pPr>
            <a:r>
              <a:rPr lang="en-US" altLang="en-US" dirty="0">
                <a:latin typeface="Arial" panose="020B0604020202020204" pitchFamily="34" charset="0"/>
              </a:rPr>
              <a:t>And they knew that the electronic health record (EHR) would be tough to tackle even though seriously needed. They would begin the process of getting their needs into the long-term plan of the IT department.</a:t>
            </a:r>
          </a:p>
          <a:p>
            <a:pPr marL="176679" indent="-176679">
              <a:spcBef>
                <a:spcPct val="0"/>
              </a:spcBef>
              <a:buFontTx/>
              <a:buChar char="-"/>
            </a:pPr>
            <a:endParaRPr lang="en-US" altLang="en-US" dirty="0">
              <a:latin typeface="Arial" panose="020B0604020202020204" pitchFamily="34" charset="0"/>
            </a:endParaRPr>
          </a:p>
          <a:p>
            <a:pPr>
              <a:spcBef>
                <a:spcPct val="0"/>
              </a:spcBef>
            </a:pPr>
            <a:endParaRPr lang="en-US" altLang="en-US" dirty="0">
              <a:latin typeface="Arial" panose="020B0604020202020204" pitchFamily="34" charset="0"/>
            </a:endParaRPr>
          </a:p>
        </p:txBody>
      </p:sp>
    </p:spTree>
    <p:extLst>
      <p:ext uri="{BB962C8B-B14F-4D97-AF65-F5344CB8AC3E}">
        <p14:creationId xmlns:p14="http://schemas.microsoft.com/office/powerpoint/2010/main" val="4066135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38501">
              <a:defRPr>
                <a:solidFill>
                  <a:schemeClr val="tx1"/>
                </a:solidFill>
                <a:latin typeface="Tw Cen MT"/>
              </a:defRPr>
            </a:lvl1pPr>
            <a:lvl2pPr marL="749520" indent="-288277" defTabSz="938501">
              <a:defRPr>
                <a:solidFill>
                  <a:schemeClr val="tx1"/>
                </a:solidFill>
                <a:latin typeface="Tw Cen MT"/>
              </a:defRPr>
            </a:lvl2pPr>
            <a:lvl3pPr marL="1153108" indent="-230622" defTabSz="938501">
              <a:defRPr>
                <a:solidFill>
                  <a:schemeClr val="tx1"/>
                </a:solidFill>
                <a:latin typeface="Tw Cen MT"/>
              </a:defRPr>
            </a:lvl3pPr>
            <a:lvl4pPr marL="1614351" indent="-230622" defTabSz="938501">
              <a:defRPr>
                <a:solidFill>
                  <a:schemeClr val="tx1"/>
                </a:solidFill>
                <a:latin typeface="Tw Cen MT"/>
              </a:defRPr>
            </a:lvl4pPr>
            <a:lvl5pPr marL="2075594" indent="-230622" defTabSz="938501">
              <a:defRPr>
                <a:solidFill>
                  <a:schemeClr val="tx1"/>
                </a:solidFill>
                <a:latin typeface="Tw Cen MT"/>
              </a:defRPr>
            </a:lvl5pPr>
            <a:lvl6pPr marL="2536837" indent="-230622" defTabSz="938501" eaLnBrk="0" fontAlgn="base" hangingPunct="0">
              <a:spcBef>
                <a:spcPct val="0"/>
              </a:spcBef>
              <a:spcAft>
                <a:spcPct val="0"/>
              </a:spcAft>
              <a:defRPr>
                <a:solidFill>
                  <a:schemeClr val="tx1"/>
                </a:solidFill>
                <a:latin typeface="Tw Cen MT"/>
              </a:defRPr>
            </a:lvl6pPr>
            <a:lvl7pPr marL="2998081" indent="-230622" defTabSz="938501" eaLnBrk="0" fontAlgn="base" hangingPunct="0">
              <a:spcBef>
                <a:spcPct val="0"/>
              </a:spcBef>
              <a:spcAft>
                <a:spcPct val="0"/>
              </a:spcAft>
              <a:defRPr>
                <a:solidFill>
                  <a:schemeClr val="tx1"/>
                </a:solidFill>
                <a:latin typeface="Tw Cen MT"/>
              </a:defRPr>
            </a:lvl7pPr>
            <a:lvl8pPr marL="3459324" indent="-230622" defTabSz="938501" eaLnBrk="0" fontAlgn="base" hangingPunct="0">
              <a:spcBef>
                <a:spcPct val="0"/>
              </a:spcBef>
              <a:spcAft>
                <a:spcPct val="0"/>
              </a:spcAft>
              <a:defRPr>
                <a:solidFill>
                  <a:schemeClr val="tx1"/>
                </a:solidFill>
                <a:latin typeface="Tw Cen MT"/>
              </a:defRPr>
            </a:lvl8pPr>
            <a:lvl9pPr marL="3920567" indent="-230622" defTabSz="938501" eaLnBrk="0" fontAlgn="base" hangingPunct="0">
              <a:spcBef>
                <a:spcPct val="0"/>
              </a:spcBef>
              <a:spcAft>
                <a:spcPct val="0"/>
              </a:spcAft>
              <a:defRPr>
                <a:solidFill>
                  <a:schemeClr val="tx1"/>
                </a:solidFill>
                <a:latin typeface="Tw Cen MT"/>
              </a:defRPr>
            </a:lvl9pPr>
          </a:lstStyle>
          <a:p>
            <a:pPr fontAlgn="base">
              <a:spcBef>
                <a:spcPct val="0"/>
              </a:spcBef>
              <a:spcAft>
                <a:spcPct val="0"/>
              </a:spcAft>
              <a:defRPr/>
            </a:pPr>
            <a:fld id="{2E3E7727-FFE2-40CD-BE13-2078407D893C}" type="slidenum">
              <a:rPr lang="en-US" altLang="en-US">
                <a:solidFill>
                  <a:prstClr val="black"/>
                </a:solidFill>
                <a:latin typeface="Arial" panose="020B0604020202020204" pitchFamily="34" charset="0"/>
              </a:rPr>
              <a:pPr fontAlgn="base">
                <a:spcBef>
                  <a:spcPct val="0"/>
                </a:spcBef>
                <a:spcAft>
                  <a:spcPct val="0"/>
                </a:spcAft>
                <a:defRPr/>
              </a:pPr>
              <a:t>7</a:t>
            </a:fld>
            <a:endParaRPr lang="en-US" altLang="en-US" dirty="0">
              <a:solidFill>
                <a:prstClr val="black"/>
              </a:solidFill>
              <a:latin typeface="Arial" panose="020B0604020202020204" pitchFamily="34" charset="0"/>
            </a:endParaRPr>
          </a:p>
        </p:txBody>
      </p:sp>
      <p:sp>
        <p:nvSpPr>
          <p:cNvPr id="4096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 typeface="Wingdings" panose="05000000000000000000" pitchFamily="2" charset="2"/>
              <a:buChar char="Ø"/>
            </a:pPr>
            <a:r>
              <a:rPr lang="en-US" altLang="en-US" dirty="0">
                <a:latin typeface="Arial" panose="020B0604020202020204" pitchFamily="34" charset="0"/>
              </a:rPr>
              <a:t>When staff and managers are discovering tasks that can be delayed, rescheduled, or discontinued, plotting them on the decision Matrix can help the group clarify and agree on where to start.</a:t>
            </a:r>
            <a:r>
              <a:rPr lang="en-US" altLang="en-US" dirty="0">
                <a:solidFill>
                  <a:srgbClr val="0070C0"/>
                </a:solidFill>
                <a:latin typeface="Arial" panose="020B0604020202020204" pitchFamily="34" charset="0"/>
              </a:rPr>
              <a:t> For more information, see Making Time for Improvement.</a:t>
            </a:r>
          </a:p>
          <a:p>
            <a:pPr marL="171450" indent="-171450">
              <a:spcBef>
                <a:spcPct val="0"/>
              </a:spcBef>
              <a:buFont typeface="Wingdings" panose="05000000000000000000" pitchFamily="2" charset="2"/>
              <a:buChar char="Ø"/>
            </a:pPr>
            <a:r>
              <a:rPr lang="en-US" altLang="en-US" dirty="0">
                <a:latin typeface="Arial" panose="020B0604020202020204" pitchFamily="34" charset="0"/>
              </a:rPr>
              <a:t>Deciding which task can be temporarily stopped, or completed less often, as a test of change is easier than just stopping it. Use small tests of change to know whether the idea really works. See the PDSA Template and PDSA Example.</a:t>
            </a:r>
          </a:p>
          <a:p>
            <a:pPr marL="176659" indent="-176659">
              <a:spcBef>
                <a:spcPct val="0"/>
              </a:spcBef>
              <a:buFont typeface="Wingdings" panose="05000000000000000000" pitchFamily="2" charset="2"/>
              <a:buChar char="Ø"/>
            </a:pPr>
            <a:endParaRPr lang="en-US" altLang="en-US" dirty="0">
              <a:latin typeface="Arial" panose="020B0604020202020204" pitchFamily="34" charset="0"/>
            </a:endParaRPr>
          </a:p>
          <a:p>
            <a:pPr>
              <a:spcBef>
                <a:spcPct val="0"/>
              </a:spcBef>
            </a:pPr>
            <a:endParaRPr lang="en-US" altLang="en-US" dirty="0">
              <a:latin typeface="Arial" panose="020B0604020202020204" pitchFamily="34" charset="0"/>
            </a:endParaRPr>
          </a:p>
        </p:txBody>
      </p:sp>
    </p:spTree>
    <p:extLst>
      <p:ext uri="{BB962C8B-B14F-4D97-AF65-F5344CB8AC3E}">
        <p14:creationId xmlns:p14="http://schemas.microsoft.com/office/powerpoint/2010/main" val="22288020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6679" indent="-176679">
              <a:buFont typeface="Wingdings" panose="05000000000000000000" pitchFamily="2" charset="2"/>
              <a:buChar char="Ø"/>
            </a:pPr>
            <a:r>
              <a:rPr lang="en-US" dirty="0"/>
              <a:t>It can take just 15-20 minutes to discover which ideas may work best and what might be difficult with any ideas – before  you test them. Don’t assume you know what stakeholders will say!</a:t>
            </a:r>
          </a:p>
          <a:p>
            <a:pPr marL="176679" indent="-176679">
              <a:buFont typeface="Wingdings" panose="05000000000000000000" pitchFamily="2" charset="2"/>
              <a:buChar char="Ø"/>
            </a:pPr>
            <a:r>
              <a:rPr lang="en-US" dirty="0"/>
              <a:t>Gather the 3-5 ideas and go meet with people in hallways, etc.</a:t>
            </a:r>
          </a:p>
          <a:p>
            <a:pPr marL="176679" indent="-176679">
              <a:buFont typeface="Wingdings" panose="05000000000000000000" pitchFamily="2" charset="2"/>
              <a:buChar char="Ø"/>
            </a:pPr>
            <a:r>
              <a:rPr lang="en-US" dirty="0"/>
              <a:t>Ask “Which of these ideas should we test first and why or why not?”</a:t>
            </a:r>
          </a:p>
          <a:p>
            <a:pPr marL="176679" indent="-176679">
              <a:buFont typeface="Wingdings" panose="05000000000000000000" pitchFamily="2" charset="2"/>
              <a:buChar char="Ø"/>
            </a:pPr>
            <a:r>
              <a:rPr lang="en-US" dirty="0"/>
              <a:t>Staff are more engaged in helping with testing and developing reliable processes when they have been involved in idea development.</a:t>
            </a:r>
          </a:p>
          <a:p>
            <a:pPr marL="176679" indent="-176679">
              <a:buFont typeface="Wingdings" panose="05000000000000000000" pitchFamily="2" charset="2"/>
              <a:buChar char="Ø"/>
            </a:pPr>
            <a:r>
              <a:rPr lang="en-US" dirty="0"/>
              <a:t>Even if their ideas are not tested first, they know theirs may be tested if the initial idea(s) don’t work well.</a:t>
            </a:r>
          </a:p>
          <a:p>
            <a:endParaRPr lang="en-US" dirty="0"/>
          </a:p>
        </p:txBody>
      </p:sp>
      <p:sp>
        <p:nvSpPr>
          <p:cNvPr id="4" name="Slide Number Placeholder 3"/>
          <p:cNvSpPr>
            <a:spLocks noGrp="1"/>
          </p:cNvSpPr>
          <p:nvPr>
            <p:ph type="sldNum" sz="quarter" idx="10"/>
          </p:nvPr>
        </p:nvSpPr>
        <p:spPr/>
        <p:txBody>
          <a:bodyPr/>
          <a:lstStyle/>
          <a:p>
            <a:pPr defTabSz="942289">
              <a:defRPr/>
            </a:pPr>
            <a:fld id="{D6E059F1-127F-4B76-A98B-D26D36D513F1}" type="slidenum">
              <a:rPr lang="en-US">
                <a:solidFill>
                  <a:prstClr val="black"/>
                </a:solidFill>
              </a:rPr>
              <a:pPr defTabSz="942289">
                <a:defRPr/>
              </a:pPr>
              <a:t>8</a:t>
            </a:fld>
            <a:endParaRPr lang="en-US" dirty="0">
              <a:solidFill>
                <a:prstClr val="black"/>
              </a:solidFill>
            </a:endParaRPr>
          </a:p>
        </p:txBody>
      </p:sp>
    </p:spTree>
    <p:extLst>
      <p:ext uri="{BB962C8B-B14F-4D97-AF65-F5344CB8AC3E}">
        <p14:creationId xmlns:p14="http://schemas.microsoft.com/office/powerpoint/2010/main" val="636790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20F48-F37A-46B7-86EB-C553B8DA5D0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BBD88E-6F36-45D7-915E-62CB647EB3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C207B6-E36D-4F21-AD1A-77DEC7FA2100}"/>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5" name="Footer Placeholder 4">
            <a:extLst>
              <a:ext uri="{FF2B5EF4-FFF2-40B4-BE49-F238E27FC236}">
                <a16:creationId xmlns:a16="http://schemas.microsoft.com/office/drawing/2014/main" id="{8FD189A6-1384-4C31-A86D-62979EBE62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47EB61-951E-4018-9ECD-8347319FFDAA}"/>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52577560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85B57-07BA-4BAA-B517-D17B3CB962A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F8F1A7-2847-4E35-94AB-B6E2DC5E0F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7649E-2736-4CAD-88F8-032418B50ACB}"/>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5" name="Footer Placeholder 4">
            <a:extLst>
              <a:ext uri="{FF2B5EF4-FFF2-40B4-BE49-F238E27FC236}">
                <a16:creationId xmlns:a16="http://schemas.microsoft.com/office/drawing/2014/main" id="{2C3FFB36-3A7E-4CD5-88CF-EB1AACCF0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73A712-95D4-4751-A3C1-397D92075661}"/>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2245884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E8DB1C-95D5-4A9E-8436-32842E6B6F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DDC760-D77B-40DE-8DDD-399CB713164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5CE224-D284-4351-BA7F-75D6E1EAF960}"/>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5" name="Footer Placeholder 4">
            <a:extLst>
              <a:ext uri="{FF2B5EF4-FFF2-40B4-BE49-F238E27FC236}">
                <a16:creationId xmlns:a16="http://schemas.microsoft.com/office/drawing/2014/main" id="{309B2767-2218-41ED-93FB-B4695DB58F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277130-90AC-446A-8390-9754FE08AB1B}"/>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930522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75CFB-A084-42D1-842B-7286E8FB0AA1}"/>
              </a:ext>
            </a:extLst>
          </p:cNvPr>
          <p:cNvSpPr>
            <a:spLocks noGrp="1"/>
          </p:cNvSpPr>
          <p:nvPr>
            <p:ph type="title"/>
          </p:nvPr>
        </p:nvSpPr>
        <p:spPr/>
        <p:txBody>
          <a:bodyPr/>
          <a:lstStyle>
            <a:lvl1pPr>
              <a:lnSpc>
                <a:spcPts val="4200"/>
              </a:lnSpc>
              <a:defRPr/>
            </a:lvl1pPr>
          </a:lstStyle>
          <a:p>
            <a:r>
              <a:rPr lang="en-US" dirty="0"/>
              <a:t>Click to edit Master title style</a:t>
            </a:r>
          </a:p>
        </p:txBody>
      </p:sp>
      <p:sp>
        <p:nvSpPr>
          <p:cNvPr id="3" name="Content Placeholder 2">
            <a:extLst>
              <a:ext uri="{FF2B5EF4-FFF2-40B4-BE49-F238E27FC236}">
                <a16:creationId xmlns:a16="http://schemas.microsoft.com/office/drawing/2014/main" id="{73300790-A640-4643-8B44-6022B34295B1}"/>
              </a:ext>
            </a:extLst>
          </p:cNvPr>
          <p:cNvSpPr>
            <a:spLocks noGrp="1"/>
          </p:cNvSpPr>
          <p:nvPr>
            <p:ph idx="1"/>
          </p:nvPr>
        </p:nvSpPr>
        <p:spPr/>
        <p:txBody>
          <a:bodyPr/>
          <a:lstStyle>
            <a:lvl1pPr>
              <a:lnSpc>
                <a:spcPts val="3200"/>
              </a:lnSpc>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ACD43ED2-4A9F-4032-89CC-6369EBAD8449}"/>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5" name="Footer Placeholder 4">
            <a:extLst>
              <a:ext uri="{FF2B5EF4-FFF2-40B4-BE49-F238E27FC236}">
                <a16:creationId xmlns:a16="http://schemas.microsoft.com/office/drawing/2014/main" id="{10DF2999-FB75-4092-B676-031B3B496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BC2B33-6ACA-4D6B-A5FC-0FC35C5EB80C}"/>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454850326"/>
      </p:ext>
    </p:extLst>
  </p:cSld>
  <p:clrMapOvr>
    <a:masterClrMapping/>
  </p:clrMapOvr>
  <p:extLst>
    <p:ext uri="{DCECCB84-F9BA-43D5-87BE-67443E8EF086}">
      <p15:sldGuideLst xmlns:p15="http://schemas.microsoft.com/office/powerpoint/2012/main">
        <p15:guide id="1" orient="horz" pos="1128" userDrawn="1">
          <p15:clr>
            <a:srgbClr val="FBAE40"/>
          </p15:clr>
        </p15:guide>
        <p15:guide id="2" pos="50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CEFE2A-807A-405F-91BE-540951C1B36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D0134D-5D41-403C-A934-0A70DB6CF9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94F840E-E6B3-4065-8DC1-E7A26C19F20F}"/>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5" name="Footer Placeholder 4">
            <a:extLst>
              <a:ext uri="{FF2B5EF4-FFF2-40B4-BE49-F238E27FC236}">
                <a16:creationId xmlns:a16="http://schemas.microsoft.com/office/drawing/2014/main" id="{EBFA7695-319C-4E6D-9349-B0BDCB1C1A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6C0D84-5148-4DA3-BF3C-B0213A9117E2}"/>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2307853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35EEE-4C6E-46CE-9D71-BFBEA8CBFF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68C1A7-B944-4525-87E4-9B8C107E74A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D53364-9A5F-4E44-99A2-BE4D8666A9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F056EAF-C69C-40BC-9524-825D9636642A}"/>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6" name="Footer Placeholder 5">
            <a:extLst>
              <a:ext uri="{FF2B5EF4-FFF2-40B4-BE49-F238E27FC236}">
                <a16:creationId xmlns:a16="http://schemas.microsoft.com/office/drawing/2014/main" id="{B846FE10-28BA-4FA4-803E-E00A44908F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28ED2C-8255-4841-85C3-B8C5DC2A7DFD}"/>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5122032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9B0867-8BC2-461A-BCE9-B35FDF7784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35E667-BF3C-420B-BA47-8EC167C322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9FC546-FFAB-4C1A-90C2-AAABAF449CF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FC5B17C-E3AC-4248-9AAD-A9B88AE19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F8BC14B-0F34-491B-8653-D5E00D238F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04E0D5-04B5-4D9B-8449-9AC8F38B9AED}"/>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8" name="Footer Placeholder 7">
            <a:extLst>
              <a:ext uri="{FF2B5EF4-FFF2-40B4-BE49-F238E27FC236}">
                <a16:creationId xmlns:a16="http://schemas.microsoft.com/office/drawing/2014/main" id="{BBA0E1E9-349D-4EF1-94CF-5E6E9A7EC35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17AC08-9C3F-4A3B-A450-4BA307B4E9E5}"/>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2946814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A691E-C5CB-4327-8E84-55BF39E7960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CA2B81-8D09-48E5-A088-5CA886D17704}"/>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4" name="Footer Placeholder 3">
            <a:extLst>
              <a:ext uri="{FF2B5EF4-FFF2-40B4-BE49-F238E27FC236}">
                <a16:creationId xmlns:a16="http://schemas.microsoft.com/office/drawing/2014/main" id="{883993B8-4182-4B38-AD40-0F15B351CD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8421786-26F6-4986-A5CF-44259AE92570}"/>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15009605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EB57DD2-FB3A-4D0E-8340-262109340459}"/>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3" name="Footer Placeholder 2">
            <a:extLst>
              <a:ext uri="{FF2B5EF4-FFF2-40B4-BE49-F238E27FC236}">
                <a16:creationId xmlns:a16="http://schemas.microsoft.com/office/drawing/2014/main" id="{8CAFA72A-4033-492E-9610-FC1C442CD23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B7EA1BB-201A-4866-9A1F-F2647212083B}"/>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7350218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F8144-A7DB-40B7-BB2A-4B20E66E85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B785224-FDA3-4FBA-BDBF-56AAA6C94A3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DDCB374-E8C2-473D-866F-8231F5406C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A973D7-2091-49F1-B65B-EC075FAF32C6}"/>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6" name="Footer Placeholder 5">
            <a:extLst>
              <a:ext uri="{FF2B5EF4-FFF2-40B4-BE49-F238E27FC236}">
                <a16:creationId xmlns:a16="http://schemas.microsoft.com/office/drawing/2014/main" id="{1447C176-C7CC-4A8F-B42F-0FB749000D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E5B5C4-0A77-4DC4-B84B-86821C657BCE}"/>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16625081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CBCB61-B5AC-4225-B519-87450BE7976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9397944-3827-41B2-9EF3-7C46D545DF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C64C2D8-0B34-41CF-AB7D-31F3E67BB6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9C3716-81AB-47D3-A08D-B9DA3489A93A}"/>
              </a:ext>
            </a:extLst>
          </p:cNvPr>
          <p:cNvSpPr>
            <a:spLocks noGrp="1"/>
          </p:cNvSpPr>
          <p:nvPr>
            <p:ph type="dt" sz="half" idx="10"/>
          </p:nvPr>
        </p:nvSpPr>
        <p:spPr/>
        <p:txBody>
          <a:bodyPr/>
          <a:lstStyle/>
          <a:p>
            <a:fld id="{F1BD31B5-2211-40D5-BB6C-1052897FB58E}" type="datetimeFigureOut">
              <a:rPr lang="en-US" smtClean="0"/>
              <a:t>10/9/23</a:t>
            </a:fld>
            <a:endParaRPr lang="en-US"/>
          </a:p>
        </p:txBody>
      </p:sp>
      <p:sp>
        <p:nvSpPr>
          <p:cNvPr id="6" name="Footer Placeholder 5">
            <a:extLst>
              <a:ext uri="{FF2B5EF4-FFF2-40B4-BE49-F238E27FC236}">
                <a16:creationId xmlns:a16="http://schemas.microsoft.com/office/drawing/2014/main" id="{9BA451E0-D38A-4A93-B6F8-4667575485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150E78-2DA9-4EF9-925F-E020051F8368}"/>
              </a:ext>
            </a:extLst>
          </p:cNvPr>
          <p:cNvSpPr>
            <a:spLocks noGrp="1"/>
          </p:cNvSpPr>
          <p:nvPr>
            <p:ph type="sldNum" sz="quarter" idx="12"/>
          </p:nvPr>
        </p:nvSpPr>
        <p:spPr/>
        <p:txBody>
          <a:bodyPr/>
          <a:lstStyle/>
          <a:p>
            <a:fld id="{B7DC2B56-11AE-4458-B42D-710636D5B47E}" type="slidenum">
              <a:rPr lang="en-US" smtClean="0"/>
              <a:t>‹#›</a:t>
            </a:fld>
            <a:endParaRPr lang="en-US"/>
          </a:p>
        </p:txBody>
      </p:sp>
    </p:spTree>
    <p:extLst>
      <p:ext uri="{BB962C8B-B14F-4D97-AF65-F5344CB8AC3E}">
        <p14:creationId xmlns:p14="http://schemas.microsoft.com/office/powerpoint/2010/main" val="4272887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file:////Users/gilvelazquez/Documents/GVCERV%20PROJECTS/IHA_TeachBackSite/Comps/AUTB_PDF-DownloadDesigns/DecisionMatrix/WP-Site1-TeachBackLogo.pn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EF9F1E-79F7-448A-8C49-AE9658EFC1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66D4214-F5B6-4D3B-9FC9-4AA887509F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1990868-D984-439B-A76A-80EBFEAF5242}"/>
              </a:ext>
            </a:extLst>
          </p:cNvPr>
          <p:cNvSpPr>
            <a:spLocks noGrp="1"/>
          </p:cNvSpPr>
          <p:nvPr>
            <p:ph type="dt" sz="half" idx="2"/>
          </p:nvPr>
        </p:nvSpPr>
        <p:spPr>
          <a:xfrm>
            <a:off x="838200" y="6356350"/>
            <a:ext cx="859971"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F1BD31B5-2211-40D5-BB6C-1052897FB58E}" type="datetimeFigureOut">
              <a:rPr lang="en-US" smtClean="0"/>
              <a:pPr/>
              <a:t>10/9/23</a:t>
            </a:fld>
            <a:endParaRPr lang="en-US" dirty="0"/>
          </a:p>
        </p:txBody>
      </p:sp>
      <p:sp>
        <p:nvSpPr>
          <p:cNvPr id="5" name="Footer Placeholder 4">
            <a:extLst>
              <a:ext uri="{FF2B5EF4-FFF2-40B4-BE49-F238E27FC236}">
                <a16:creationId xmlns:a16="http://schemas.microsoft.com/office/drawing/2014/main" id="{6E41BB6A-164B-4051-B81B-924E70B2916A}"/>
              </a:ext>
            </a:extLst>
          </p:cNvPr>
          <p:cNvSpPr>
            <a:spLocks noGrp="1"/>
          </p:cNvSpPr>
          <p:nvPr>
            <p:ph type="ftr" sz="quarter" idx="3"/>
          </p:nvPr>
        </p:nvSpPr>
        <p:spPr>
          <a:xfrm>
            <a:off x="1856792" y="6356350"/>
            <a:ext cx="6074228"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E0D65201-19A2-4ADA-B8AF-F76855DA0F60}"/>
              </a:ext>
            </a:extLst>
          </p:cNvPr>
          <p:cNvSpPr>
            <a:spLocks noGrp="1"/>
          </p:cNvSpPr>
          <p:nvPr>
            <p:ph type="sldNum" sz="quarter" idx="4"/>
          </p:nvPr>
        </p:nvSpPr>
        <p:spPr>
          <a:xfrm>
            <a:off x="8892074" y="6356350"/>
            <a:ext cx="7887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B7DC2B56-11AE-4458-B42D-710636D5B47E}" type="slidenum">
              <a:rPr lang="en-US" smtClean="0"/>
              <a:pPr/>
              <a:t>‹#›</a:t>
            </a:fld>
            <a:endParaRPr lang="en-US" dirty="0"/>
          </a:p>
        </p:txBody>
      </p:sp>
      <p:sp>
        <p:nvSpPr>
          <p:cNvPr id="7" name="Rectangle 6">
            <a:extLst>
              <a:ext uri="{FF2B5EF4-FFF2-40B4-BE49-F238E27FC236}">
                <a16:creationId xmlns:a16="http://schemas.microsoft.com/office/drawing/2014/main" id="{4833E998-F96F-F724-5AAC-5ADD6C30E42E}"/>
              </a:ext>
            </a:extLst>
          </p:cNvPr>
          <p:cNvSpPr/>
          <p:nvPr userDrawn="1"/>
        </p:nvSpPr>
        <p:spPr>
          <a:xfrm>
            <a:off x="0" y="0"/>
            <a:ext cx="573437" cy="6858000"/>
          </a:xfrm>
          <a:prstGeom prst="rect">
            <a:avLst/>
          </a:prstGeom>
          <a:gradFill>
            <a:gsLst>
              <a:gs pos="100000">
                <a:schemeClr val="accent1">
                  <a:lumMod val="5000"/>
                  <a:lumOff val="95000"/>
                </a:schemeClr>
              </a:gs>
              <a:gs pos="6000">
                <a:srgbClr val="014E9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panose="020B0604020202020204" pitchFamily="34" charset="0"/>
            </a:endParaRPr>
          </a:p>
        </p:txBody>
      </p:sp>
      <p:pic>
        <p:nvPicPr>
          <p:cNvPr id="8" name="Picture 7">
            <a:extLst>
              <a:ext uri="{FF2B5EF4-FFF2-40B4-BE49-F238E27FC236}">
                <a16:creationId xmlns:a16="http://schemas.microsoft.com/office/drawing/2014/main" id="{473B6973-C2BC-E92A-9333-4908A3E2701C}"/>
              </a:ext>
            </a:extLst>
          </p:cNvPr>
          <p:cNvPicPr>
            <a:picLocks noChangeAspect="1"/>
          </p:cNvPicPr>
          <p:nvPr userDrawn="1"/>
        </p:nvPicPr>
        <p:blipFill>
          <a:blip r:embed="rId13" r:link="rId14">
            <a:extLst>
              <a:ext uri="{28A0092B-C50C-407E-A947-70E740481C1C}">
                <a14:useLocalDpi xmlns:a14="http://schemas.microsoft.com/office/drawing/2010/main" val="0"/>
              </a:ext>
            </a:extLst>
          </a:blip>
          <a:srcRect/>
          <a:stretch>
            <a:fillRect/>
          </a:stretch>
        </p:blipFill>
        <p:spPr>
          <a:xfrm>
            <a:off x="10230149" y="6032665"/>
            <a:ext cx="1590878" cy="460210"/>
          </a:xfrm>
          <a:prstGeom prst="rect">
            <a:avLst/>
          </a:prstGeom>
        </p:spPr>
      </p:pic>
    </p:spTree>
    <p:extLst>
      <p:ext uri="{BB962C8B-B14F-4D97-AF65-F5344CB8AC3E}">
        <p14:creationId xmlns:p14="http://schemas.microsoft.com/office/powerpoint/2010/main" val="1869376354"/>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Lst>
  <p:txStyles>
    <p:titleStyle>
      <a:lvl1pPr algn="l" defTabSz="914400" rtl="0" eaLnBrk="1" latinLnBrk="0" hangingPunct="1">
        <a:lnSpc>
          <a:spcPct val="90000"/>
        </a:lnSpc>
        <a:spcBef>
          <a:spcPct val="0"/>
        </a:spcBef>
        <a:buNone/>
        <a:defRPr sz="3600" b="1" kern="1200">
          <a:solidFill>
            <a:srgbClr val="014E92"/>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14E92"/>
        </a:buClr>
        <a:buSzPct val="120000"/>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14E92"/>
        </a:buClr>
        <a:buSzPct val="120000"/>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14E92"/>
        </a:buClr>
        <a:buSzPct val="120000"/>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14E92"/>
        </a:buClr>
        <a:buSzPct val="12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014E92"/>
        </a:buClr>
        <a:buSzPct val="120000"/>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nam.edu/perspectives-2012-ten-attributes-of-health-literate-health-care-organizations/"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530781-C0BA-728F-3763-993B6F855D4D}"/>
              </a:ext>
            </a:extLst>
          </p:cNvPr>
          <p:cNvSpPr/>
          <p:nvPr/>
        </p:nvSpPr>
        <p:spPr>
          <a:xfrm>
            <a:off x="0" y="0"/>
            <a:ext cx="12192000" cy="3429000"/>
          </a:xfrm>
          <a:prstGeom prst="rect">
            <a:avLst/>
          </a:prstGeom>
          <a:gradFill>
            <a:gsLst>
              <a:gs pos="100000">
                <a:schemeClr val="accent1">
                  <a:lumMod val="5000"/>
                  <a:lumOff val="95000"/>
                </a:schemeClr>
              </a:gs>
              <a:gs pos="6000">
                <a:srgbClr val="014E92">
                  <a:alpha val="21000"/>
                </a:srgbClr>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2" name="Title 1">
            <a:extLst>
              <a:ext uri="{FF2B5EF4-FFF2-40B4-BE49-F238E27FC236}">
                <a16:creationId xmlns:a16="http://schemas.microsoft.com/office/drawing/2014/main" id="{3B9E2574-2D32-77A6-3DC8-D391247C6BB0}"/>
              </a:ext>
            </a:extLst>
          </p:cNvPr>
          <p:cNvSpPr>
            <a:spLocks noGrp="1"/>
          </p:cNvSpPr>
          <p:nvPr>
            <p:ph type="ctrTitle"/>
          </p:nvPr>
        </p:nvSpPr>
        <p:spPr>
          <a:xfrm>
            <a:off x="2247900" y="1067656"/>
            <a:ext cx="9144000" cy="1949083"/>
          </a:xfrm>
        </p:spPr>
        <p:txBody>
          <a:bodyPr/>
          <a:lstStyle/>
          <a:p>
            <a:pPr algn="l"/>
            <a:r>
              <a:rPr lang="en-US" b="1" dirty="0">
                <a:solidFill>
                  <a:srgbClr val="0070C0"/>
                </a:solidFill>
              </a:rPr>
              <a:t>Prioritizing Ideas</a:t>
            </a:r>
            <a:br>
              <a:rPr lang="en-US" b="1" dirty="0">
                <a:solidFill>
                  <a:srgbClr val="0070C0"/>
                </a:solidFill>
              </a:rPr>
            </a:br>
            <a:r>
              <a:rPr lang="en-US" b="1" dirty="0">
                <a:solidFill>
                  <a:srgbClr val="0070C0"/>
                </a:solidFill>
              </a:rPr>
              <a:t>for Change</a:t>
            </a:r>
          </a:p>
        </p:txBody>
      </p:sp>
      <p:sp>
        <p:nvSpPr>
          <p:cNvPr id="3" name="Subtitle 2">
            <a:extLst>
              <a:ext uri="{FF2B5EF4-FFF2-40B4-BE49-F238E27FC236}">
                <a16:creationId xmlns:a16="http://schemas.microsoft.com/office/drawing/2014/main" id="{C0B96D90-F4EE-7BEB-1F3A-9B32E1A4183E}"/>
              </a:ext>
            </a:extLst>
          </p:cNvPr>
          <p:cNvSpPr>
            <a:spLocks noGrp="1"/>
          </p:cNvSpPr>
          <p:nvPr>
            <p:ph type="subTitle" idx="1"/>
          </p:nvPr>
        </p:nvSpPr>
        <p:spPr>
          <a:xfrm>
            <a:off x="2247900" y="4220774"/>
            <a:ext cx="9144000" cy="648110"/>
          </a:xfrm>
        </p:spPr>
        <p:txBody>
          <a:bodyPr>
            <a:normAutofit lnSpcReduction="10000"/>
          </a:bodyPr>
          <a:lstStyle/>
          <a:p>
            <a:pPr algn="l"/>
            <a:r>
              <a:rPr lang="en-US" sz="4400" dirty="0"/>
              <a:t>The Decision Matrix</a:t>
            </a:r>
          </a:p>
        </p:txBody>
      </p:sp>
    </p:spTree>
    <p:extLst>
      <p:ext uri="{BB962C8B-B14F-4D97-AF65-F5344CB8AC3E}">
        <p14:creationId xmlns:p14="http://schemas.microsoft.com/office/powerpoint/2010/main" val="4199784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D33D82-2947-72E1-1C65-A067229590A4}"/>
              </a:ext>
            </a:extLst>
          </p:cNvPr>
          <p:cNvSpPr>
            <a:spLocks noGrp="1"/>
          </p:cNvSpPr>
          <p:nvPr>
            <p:ph type="title"/>
          </p:nvPr>
        </p:nvSpPr>
        <p:spPr/>
        <p:txBody>
          <a:bodyPr>
            <a:noAutofit/>
          </a:bodyPr>
          <a:lstStyle/>
          <a:p>
            <a:r>
              <a:rPr lang="en-US" b="1" dirty="0">
                <a:solidFill>
                  <a:srgbClr val="0070C0"/>
                </a:solidFill>
              </a:rPr>
              <a:t>Making the best changes requires input from stakeholders and prioritization</a:t>
            </a:r>
          </a:p>
        </p:txBody>
      </p:sp>
      <p:sp>
        <p:nvSpPr>
          <p:cNvPr id="4" name="Content Placeholder 3">
            <a:extLst>
              <a:ext uri="{FF2B5EF4-FFF2-40B4-BE49-F238E27FC236}">
                <a16:creationId xmlns:a16="http://schemas.microsoft.com/office/drawing/2014/main" id="{A94720FC-8ACD-CFD5-1041-A17407361425}"/>
              </a:ext>
            </a:extLst>
          </p:cNvPr>
          <p:cNvSpPr>
            <a:spLocks noGrp="1"/>
          </p:cNvSpPr>
          <p:nvPr>
            <p:ph idx="1"/>
          </p:nvPr>
        </p:nvSpPr>
        <p:spPr>
          <a:xfrm>
            <a:off x="838200" y="1790700"/>
            <a:ext cx="10515600" cy="4351338"/>
          </a:xfrm>
        </p:spPr>
        <p:txBody>
          <a:bodyPr>
            <a:normAutofit/>
          </a:bodyPr>
          <a:lstStyle/>
          <a:p>
            <a:pPr marL="457200" indent="-457200">
              <a:lnSpc>
                <a:spcPct val="100000"/>
              </a:lnSpc>
              <a:buFont typeface="Arial" panose="020B0604020202020204" pitchFamily="34" charset="0"/>
              <a:buChar char="•"/>
            </a:pPr>
            <a:r>
              <a:rPr lang="en-US" sz="2800" dirty="0"/>
              <a:t>Often, many ideas surface and need to be prioritized. </a:t>
            </a:r>
          </a:p>
          <a:p>
            <a:pPr marL="457200" indent="-457200">
              <a:lnSpc>
                <a:spcPct val="100000"/>
              </a:lnSpc>
              <a:buFont typeface="Arial" panose="020B0604020202020204" pitchFamily="34" charset="0"/>
              <a:buChar char="•"/>
            </a:pPr>
            <a:r>
              <a:rPr lang="en-US" sz="2800" dirty="0"/>
              <a:t>Tips for prioritizing included in these slides:</a:t>
            </a:r>
          </a:p>
          <a:p>
            <a:pPr marL="1371600" lvl="2" indent="-457200">
              <a:buFont typeface="Calibri" panose="020F0502020204030204" pitchFamily="34" charset="0"/>
              <a:buChar char="-"/>
            </a:pPr>
            <a:r>
              <a:rPr lang="en-US" sz="2400" dirty="0"/>
              <a:t>A Decision Matrix and blank template</a:t>
            </a:r>
          </a:p>
          <a:p>
            <a:pPr marL="1371600" lvl="2" indent="-457200">
              <a:buFont typeface="Calibri" panose="020F0502020204030204" pitchFamily="34" charset="0"/>
              <a:buChar char="-"/>
            </a:pPr>
            <a:r>
              <a:rPr lang="en-US" sz="2400" dirty="0"/>
              <a:t>Examples: </a:t>
            </a:r>
          </a:p>
          <a:p>
            <a:pPr marL="1828800" lvl="3" indent="-457200">
              <a:buFont typeface="Courier New" panose="02070309020205020404" pitchFamily="49" charset="0"/>
              <a:buChar char="o"/>
            </a:pPr>
            <a:r>
              <a:rPr lang="en-US" sz="2400" dirty="0"/>
              <a:t>After School Program start-up priorities for health literacy</a:t>
            </a:r>
          </a:p>
          <a:p>
            <a:pPr marL="1828800" lvl="3" indent="-457200">
              <a:buFont typeface="Courier New" panose="02070309020205020404" pitchFamily="49" charset="0"/>
              <a:buChar char="o"/>
            </a:pPr>
            <a:r>
              <a:rPr lang="en-US" sz="2400" dirty="0"/>
              <a:t>Where to start using teach-back</a:t>
            </a:r>
          </a:p>
          <a:p>
            <a:pPr marL="1828800" lvl="3" indent="-457200">
              <a:buFont typeface="Courier New" panose="02070309020205020404" pitchFamily="49" charset="0"/>
              <a:buChar char="o"/>
            </a:pPr>
            <a:r>
              <a:rPr lang="en-US" sz="2400" dirty="0"/>
              <a:t>Finding time for teach-back – what to stop doing</a:t>
            </a:r>
          </a:p>
        </p:txBody>
      </p:sp>
      <p:sp>
        <p:nvSpPr>
          <p:cNvPr id="3" name="TextBox 2">
            <a:extLst>
              <a:ext uri="{FF2B5EF4-FFF2-40B4-BE49-F238E27FC236}">
                <a16:creationId xmlns:a16="http://schemas.microsoft.com/office/drawing/2014/main" id="{F0895AD5-9537-44B0-79F1-906AA86D29FA}"/>
              </a:ext>
            </a:extLst>
          </p:cNvPr>
          <p:cNvSpPr txBox="1"/>
          <p:nvPr/>
        </p:nvSpPr>
        <p:spPr>
          <a:xfrm>
            <a:off x="2247900" y="5151622"/>
            <a:ext cx="7378041" cy="461665"/>
          </a:xfrm>
          <a:prstGeom prst="rect">
            <a:avLst/>
          </a:prstGeom>
          <a:solidFill>
            <a:srgbClr val="014E92"/>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100" normalizeH="0" noProof="0" dirty="0">
                <a:ln>
                  <a:noFill/>
                </a:ln>
                <a:solidFill>
                  <a:schemeClr val="bg1"/>
                </a:solidFill>
                <a:effectLst/>
                <a:uLnTx/>
                <a:uFillTx/>
                <a:latin typeface="Arial" panose="020B0604020202020204" pitchFamily="34" charset="0"/>
                <a:ea typeface="Tahoma" panose="020B0604030504040204" pitchFamily="34" charset="0"/>
                <a:cs typeface="Arial" panose="020B0604020202020204" pitchFamily="34" charset="0"/>
              </a:rPr>
              <a:t>See notes below slides for additional tips.</a:t>
            </a:r>
            <a:endParaRPr kumimoji="0" lang="en-US" sz="2400" b="1" i="0" u="none" strike="noStrike" kern="1200" cap="none" spc="100" normalizeH="0" noProof="0" dirty="0">
              <a:ln>
                <a:noFill/>
              </a:ln>
              <a:solidFill>
                <a:schemeClr val="bg1"/>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3580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867373" y="510279"/>
            <a:ext cx="9428533" cy="1457758"/>
          </a:xfrm>
        </p:spPr>
        <p:txBody>
          <a:bodyPr vert="horz" lIns="91440" tIns="0" rIns="91440" bIns="45720" rtlCol="0" anchor="t">
            <a:noAutofit/>
          </a:bodyPr>
          <a:lstStyle/>
          <a:p>
            <a:pPr algn="l">
              <a:defRPr/>
            </a:pPr>
            <a:r>
              <a:rPr lang="en-US" sz="4000" b="1" cap="none" dirty="0">
                <a:solidFill>
                  <a:srgbClr val="0070C0"/>
                </a:solidFill>
              </a:rPr>
              <a:t>Decision </a:t>
            </a:r>
            <a:r>
              <a:rPr lang="en-US" sz="4000" dirty="0">
                <a:solidFill>
                  <a:srgbClr val="0070C0"/>
                </a:solidFill>
              </a:rPr>
              <a:t>Matrix for </a:t>
            </a:r>
            <a:r>
              <a:rPr lang="en-US" sz="4000" b="1" cap="none" dirty="0">
                <a:solidFill>
                  <a:srgbClr val="0070C0"/>
                </a:solidFill>
              </a:rPr>
              <a:t>Change Ideas</a:t>
            </a:r>
            <a:br>
              <a:rPr lang="en-US" sz="4000" cap="none" dirty="0">
                <a:solidFill>
                  <a:srgbClr val="0070C0"/>
                </a:solidFill>
              </a:rPr>
            </a:br>
            <a:r>
              <a:rPr kumimoji="0" lang="en-US" sz="3600" b="1" i="1" u="none" strike="noStrike" kern="1200" spc="-100" normalizeH="0" noProof="0" dirty="0">
                <a:ln>
                  <a:noFill/>
                </a:ln>
                <a:solidFill>
                  <a:srgbClr val="0070C0"/>
                </a:solidFill>
                <a:effectLst/>
                <a:uLnTx/>
                <a:uFillTx/>
              </a:rPr>
              <a:t>Sorting out where to start</a:t>
            </a:r>
            <a:endParaRPr lang="en-US" sz="2400" b="1" i="1" dirty="0">
              <a:solidFill>
                <a:srgbClr val="0070C0"/>
              </a:solidFill>
            </a:endParaRPr>
          </a:p>
        </p:txBody>
      </p:sp>
      <p:sp>
        <p:nvSpPr>
          <p:cNvPr id="39941" name="Text Box 5"/>
          <p:cNvSpPr txBox="1">
            <a:spLocks noChangeArrowheads="1"/>
          </p:cNvSpPr>
          <p:nvPr/>
        </p:nvSpPr>
        <p:spPr bwMode="auto">
          <a:xfrm>
            <a:off x="3691617" y="6201543"/>
            <a:ext cx="47983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Difficult to Implement</a:t>
            </a:r>
          </a:p>
        </p:txBody>
      </p:sp>
      <p:sp>
        <p:nvSpPr>
          <p:cNvPr id="39942" name="Text Box 6"/>
          <p:cNvSpPr txBox="1">
            <a:spLocks noChangeArrowheads="1"/>
          </p:cNvSpPr>
          <p:nvPr/>
        </p:nvSpPr>
        <p:spPr bwMode="auto">
          <a:xfrm>
            <a:off x="4365171" y="2478619"/>
            <a:ext cx="34512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Easy to Implement</a:t>
            </a:r>
          </a:p>
        </p:txBody>
      </p:sp>
      <p:sp>
        <p:nvSpPr>
          <p:cNvPr id="39943" name="Text Box 7"/>
          <p:cNvSpPr txBox="1">
            <a:spLocks noChangeArrowheads="1"/>
          </p:cNvSpPr>
          <p:nvPr/>
        </p:nvSpPr>
        <p:spPr bwMode="auto">
          <a:xfrm>
            <a:off x="781049" y="4198014"/>
            <a:ext cx="3206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High belief it will help</a:t>
            </a:r>
          </a:p>
        </p:txBody>
      </p:sp>
      <p:sp>
        <p:nvSpPr>
          <p:cNvPr id="39945" name="Text Box 9"/>
          <p:cNvSpPr txBox="1">
            <a:spLocks noChangeArrowheads="1"/>
          </p:cNvSpPr>
          <p:nvPr/>
        </p:nvSpPr>
        <p:spPr bwMode="auto">
          <a:xfrm>
            <a:off x="6733681" y="4933150"/>
            <a:ext cx="4796852" cy="973675"/>
          </a:xfrm>
          <a:prstGeom prst="rect">
            <a:avLst/>
          </a:prstGeom>
          <a:solidFill>
            <a:schemeClr val="bg1">
              <a:lumMod val="85000"/>
              <a:alpha val="44108"/>
            </a:schemeClr>
          </a:solidFill>
          <a:ln>
            <a:solidFill>
              <a:srgbClr val="014E92"/>
            </a:solidFill>
          </a:ln>
        </p:spPr>
        <p:txBody>
          <a:bodyPr wrap="square" anchor="ctr" anchorCtr="0">
            <a:no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lang="en-US" altLang="en-US" sz="1800" i="1" dirty="0">
                <a:solidFill>
                  <a:srgbClr val="0070C0"/>
                </a:solidFill>
                <a:latin typeface="Arial" panose="020B0604020202020204" pitchFamily="34" charset="0"/>
                <a:ea typeface="MS PGothic" panose="020B0600070205080204" pitchFamily="34" charset="-128"/>
              </a:rPr>
              <a:t>Later work </a:t>
            </a:r>
            <a:r>
              <a:rPr kumimoji="0" lang="en-US" altLang="en-US" sz="1800" b="0" i="1" u="none" strike="noStrike" kern="1200" cap="none" spc="0" normalizeH="0" noProof="0" dirty="0">
                <a:ln>
                  <a:noFill/>
                </a:ln>
                <a:solidFill>
                  <a:srgbClr val="0070C0"/>
                </a:solidFill>
                <a:effectLst/>
                <a:uLnTx/>
                <a:uFillTx/>
                <a:latin typeface="Arial" panose="020B0604020202020204" pitchFamily="34" charset="0"/>
                <a:ea typeface="MS PGothic" panose="020B0600070205080204" pitchFamily="34" charset="-128"/>
                <a:cs typeface="+mn-cs"/>
              </a:rPr>
              <a:t>in other quadrants as belief increases or solutions or resources emerge</a:t>
            </a:r>
            <a:r>
              <a:rPr kumimoji="0" lang="en-US" altLang="en-US" sz="1800" b="0" i="1"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 </a:t>
            </a:r>
          </a:p>
        </p:txBody>
      </p:sp>
      <p:sp>
        <p:nvSpPr>
          <p:cNvPr id="3" name="TextBox 2"/>
          <p:cNvSpPr txBox="1"/>
          <p:nvPr/>
        </p:nvSpPr>
        <p:spPr>
          <a:xfrm>
            <a:off x="1872343" y="2979052"/>
            <a:ext cx="3314700"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1800" b="0" i="1"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Place ideas in matrix. Strive for easy, low-cost solutions.</a:t>
            </a:r>
            <a:endParaRPr kumimoji="0" lang="en-US" sz="1800" u="none" strike="noStrike" kern="1200" cap="none" spc="0" normalizeH="0" baseline="0" noProof="0" dirty="0">
              <a:ln>
                <a:noFill/>
              </a:ln>
              <a:solidFill>
                <a:srgbClr val="0070C0"/>
              </a:solidFill>
              <a:effectLst/>
              <a:uLnTx/>
              <a:uFillTx/>
              <a:latin typeface="Arial" panose="020B0604020202020204" pitchFamily="34" charset="0"/>
              <a:ea typeface="+mn-ea"/>
              <a:cs typeface="+mn-cs"/>
            </a:endParaRPr>
          </a:p>
        </p:txBody>
      </p:sp>
      <p:sp>
        <p:nvSpPr>
          <p:cNvPr id="2" name="Oval Callout 1"/>
          <p:cNvSpPr/>
          <p:nvPr/>
        </p:nvSpPr>
        <p:spPr>
          <a:xfrm>
            <a:off x="7546962" y="2442994"/>
            <a:ext cx="3170289" cy="1524000"/>
          </a:xfrm>
          <a:prstGeom prst="wedgeEllipseCallout">
            <a:avLst>
              <a:gd name="adj1" fmla="val -131412"/>
              <a:gd name="adj2" fmla="val 8260"/>
            </a:avLst>
          </a:prstGeom>
          <a:solidFill>
            <a:srgbClr val="D5ED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prstClr val="black"/>
                </a:solidFill>
                <a:effectLst/>
                <a:uLnTx/>
                <a:uFillTx/>
                <a:latin typeface="Arial" panose="020B0604020202020204" pitchFamily="34" charset="0"/>
                <a:ea typeface="+mn-ea"/>
                <a:cs typeface="+mn-cs"/>
              </a:rPr>
              <a:t>Start with easy ideas to build confidence and will</a:t>
            </a:r>
            <a:r>
              <a:rPr kumimoji="0" lang="en-US" sz="1800" u="none" strike="noStrike" kern="1200" cap="none" spc="0" normalizeH="0" baseline="0" noProof="0" dirty="0">
                <a:ln>
                  <a:noFill/>
                </a:ln>
                <a:solidFill>
                  <a:srgbClr val="0070C0"/>
                </a:solidFill>
                <a:effectLst/>
                <a:uLnTx/>
                <a:uFillTx/>
                <a:latin typeface="Arial" panose="020B0604020202020204" pitchFamily="34" charset="0"/>
                <a:ea typeface="+mn-ea"/>
                <a:cs typeface="+mn-cs"/>
              </a:rPr>
              <a:t>.</a:t>
            </a:r>
          </a:p>
        </p:txBody>
      </p:sp>
      <p:sp>
        <p:nvSpPr>
          <p:cNvPr id="12" name="Text Box 7">
            <a:extLst>
              <a:ext uri="{FF2B5EF4-FFF2-40B4-BE49-F238E27FC236}">
                <a16:creationId xmlns:a16="http://schemas.microsoft.com/office/drawing/2014/main" id="{9D322596-0D00-4905-B9C2-E2803507B444}"/>
              </a:ext>
            </a:extLst>
          </p:cNvPr>
          <p:cNvSpPr txBox="1">
            <a:spLocks noChangeArrowheads="1"/>
          </p:cNvSpPr>
          <p:nvPr/>
        </p:nvSpPr>
        <p:spPr bwMode="auto">
          <a:xfrm>
            <a:off x="8490030" y="4198014"/>
            <a:ext cx="304050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Low belief it will help</a:t>
            </a:r>
          </a:p>
        </p:txBody>
      </p:sp>
      <p:sp>
        <p:nvSpPr>
          <p:cNvPr id="6" name="Rectangle 5">
            <a:extLst>
              <a:ext uri="{FF2B5EF4-FFF2-40B4-BE49-F238E27FC236}">
                <a16:creationId xmlns:a16="http://schemas.microsoft.com/office/drawing/2014/main" id="{12F70C86-EC0D-D721-0614-44AAD4345B7A}"/>
              </a:ext>
            </a:extLst>
          </p:cNvPr>
          <p:cNvSpPr/>
          <p:nvPr/>
        </p:nvSpPr>
        <p:spPr>
          <a:xfrm>
            <a:off x="0" y="0"/>
            <a:ext cx="573437" cy="6858000"/>
          </a:xfrm>
          <a:prstGeom prst="rect">
            <a:avLst/>
          </a:prstGeom>
          <a:gradFill>
            <a:gsLst>
              <a:gs pos="100000">
                <a:schemeClr val="accent1">
                  <a:lumMod val="5000"/>
                  <a:lumOff val="95000"/>
                </a:schemeClr>
              </a:gs>
              <a:gs pos="6000">
                <a:srgbClr val="014E9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7" name="TextBox 6">
            <a:extLst>
              <a:ext uri="{FF2B5EF4-FFF2-40B4-BE49-F238E27FC236}">
                <a16:creationId xmlns:a16="http://schemas.microsoft.com/office/drawing/2014/main" id="{E0B5A27F-2EB7-DFB7-EB11-6AA3C0D0537D}"/>
              </a:ext>
            </a:extLst>
          </p:cNvPr>
          <p:cNvSpPr txBox="1"/>
          <p:nvPr/>
        </p:nvSpPr>
        <p:spPr>
          <a:xfrm>
            <a:off x="867373" y="1825535"/>
            <a:ext cx="4972171" cy="369332"/>
          </a:xfrm>
          <a:prstGeom prst="rect">
            <a:avLst/>
          </a:prstGeom>
          <a:solidFill>
            <a:srgbClr val="014E92"/>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100" normalizeH="0" noProof="0" dirty="0">
                <a:ln>
                  <a:noFill/>
                </a:ln>
                <a:solidFill>
                  <a:schemeClr val="bg1"/>
                </a:solidFill>
                <a:effectLst/>
                <a:uLnTx/>
                <a:uFillTx/>
                <a:latin typeface="Arial" panose="020B0604020202020204" pitchFamily="34" charset="0"/>
                <a:ea typeface="Tahoma" panose="020B0604030504040204" pitchFamily="34" charset="0"/>
                <a:cs typeface="Arial" panose="020B0604020202020204" pitchFamily="34" charset="0"/>
              </a:rPr>
              <a:t>Patient/Client safety supersedes all.</a:t>
            </a:r>
            <a:endParaRPr kumimoji="0" lang="en-US" b="1" i="0" u="none" strike="noStrike" kern="1200" cap="none" spc="100" normalizeH="0" noProof="0" dirty="0">
              <a:ln>
                <a:noFill/>
              </a:ln>
              <a:solidFill>
                <a:schemeClr val="bg1"/>
              </a:solidFill>
              <a:effectLst/>
              <a:uLnTx/>
              <a:uFillTx/>
              <a:latin typeface="Arial" panose="020B0604020202020204" pitchFamily="34" charset="0"/>
              <a:cs typeface="Arial" panose="020B0604020202020204" pitchFamily="34" charset="0"/>
            </a:endParaRPr>
          </a:p>
        </p:txBody>
      </p:sp>
      <p:cxnSp>
        <p:nvCxnSpPr>
          <p:cNvPr id="9" name="Straight Connector 8">
            <a:extLst>
              <a:ext uri="{FF2B5EF4-FFF2-40B4-BE49-F238E27FC236}">
                <a16:creationId xmlns:a16="http://schemas.microsoft.com/office/drawing/2014/main" id="{FCD547BA-CA95-CBA6-9588-CB9ABF114D29}"/>
              </a:ext>
            </a:extLst>
          </p:cNvPr>
          <p:cNvCxnSpPr>
            <a:cxnSpLocks/>
          </p:cNvCxnSpPr>
          <p:nvPr/>
        </p:nvCxnSpPr>
        <p:spPr>
          <a:xfrm>
            <a:off x="6084497" y="2979052"/>
            <a:ext cx="0" cy="318686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355B3D6-DC11-5A46-1A2A-E39C5B31CC4A}"/>
              </a:ext>
            </a:extLst>
          </p:cNvPr>
          <p:cNvCxnSpPr>
            <a:cxnSpLocks/>
          </p:cNvCxnSpPr>
          <p:nvPr/>
        </p:nvCxnSpPr>
        <p:spPr>
          <a:xfrm>
            <a:off x="4070998" y="4391952"/>
            <a:ext cx="4026998"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079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844807" y="521439"/>
            <a:ext cx="11720764" cy="1399891"/>
          </a:xfrm>
        </p:spPr>
        <p:txBody>
          <a:bodyPr vert="horz" lIns="91440" tIns="0" rIns="91440" bIns="45720" rtlCol="0" anchor="t">
            <a:noAutofit/>
          </a:bodyPr>
          <a:lstStyle/>
          <a:p>
            <a:pPr algn="l">
              <a:defRPr/>
            </a:pPr>
            <a:r>
              <a:rPr lang="en-US" sz="4000" b="1" cap="none" dirty="0">
                <a:solidFill>
                  <a:srgbClr val="0070C0"/>
                </a:solidFill>
              </a:rPr>
              <a:t>Decision Matrix </a:t>
            </a:r>
            <a:r>
              <a:rPr lang="en-US" sz="4000" b="1" dirty="0">
                <a:solidFill>
                  <a:srgbClr val="0070C0"/>
                </a:solidFill>
              </a:rPr>
              <a:t>for</a:t>
            </a:r>
            <a:r>
              <a:rPr lang="en-US" sz="4000" b="1" cap="none" dirty="0">
                <a:solidFill>
                  <a:srgbClr val="0070C0"/>
                </a:solidFill>
              </a:rPr>
              <a:t> Change Ideas</a:t>
            </a:r>
            <a:r>
              <a:rPr lang="en-US" sz="4000" b="1" dirty="0">
                <a:solidFill>
                  <a:srgbClr val="0070C0"/>
                </a:solidFill>
              </a:rPr>
              <a:t> </a:t>
            </a:r>
            <a:br>
              <a:rPr lang="en-US" sz="4000" b="1" dirty="0">
                <a:solidFill>
                  <a:srgbClr val="0070C0"/>
                </a:solidFill>
              </a:rPr>
            </a:br>
            <a:r>
              <a:rPr kumimoji="0" lang="en-US" sz="3600" b="1" i="1" u="none" strike="noStrike" kern="1200" spc="-100" normalizeH="0" noProof="0" dirty="0">
                <a:ln>
                  <a:noFill/>
                </a:ln>
                <a:solidFill>
                  <a:srgbClr val="0070C0"/>
                </a:solidFill>
                <a:effectLst/>
                <a:uLnTx/>
                <a:uFillTx/>
              </a:rPr>
              <a:t>Sorting out where to start</a:t>
            </a:r>
            <a:endParaRPr lang="en-US" sz="2400" b="1" i="1" dirty="0">
              <a:solidFill>
                <a:srgbClr val="0070C0"/>
              </a:solidFill>
            </a:endParaRPr>
          </a:p>
        </p:txBody>
      </p:sp>
      <p:sp>
        <p:nvSpPr>
          <p:cNvPr id="2" name="Rectangle 1">
            <a:extLst>
              <a:ext uri="{FF2B5EF4-FFF2-40B4-BE49-F238E27FC236}">
                <a16:creationId xmlns:a16="http://schemas.microsoft.com/office/drawing/2014/main" id="{CE436E7D-213F-AB2F-E7AF-FA0D1A05A634}"/>
              </a:ext>
            </a:extLst>
          </p:cNvPr>
          <p:cNvSpPr/>
          <p:nvPr/>
        </p:nvSpPr>
        <p:spPr>
          <a:xfrm>
            <a:off x="0" y="0"/>
            <a:ext cx="573437" cy="6858000"/>
          </a:xfrm>
          <a:prstGeom prst="rect">
            <a:avLst/>
          </a:prstGeom>
          <a:gradFill>
            <a:gsLst>
              <a:gs pos="100000">
                <a:schemeClr val="accent1">
                  <a:lumMod val="5000"/>
                  <a:lumOff val="95000"/>
                </a:schemeClr>
              </a:gs>
              <a:gs pos="6000">
                <a:srgbClr val="014E92"/>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3" name="Text Box 5">
            <a:extLst>
              <a:ext uri="{FF2B5EF4-FFF2-40B4-BE49-F238E27FC236}">
                <a16:creationId xmlns:a16="http://schemas.microsoft.com/office/drawing/2014/main" id="{7272DF2C-068D-97FF-3367-7190E803C252}"/>
              </a:ext>
            </a:extLst>
          </p:cNvPr>
          <p:cNvSpPr txBox="1">
            <a:spLocks noChangeArrowheads="1"/>
          </p:cNvSpPr>
          <p:nvPr/>
        </p:nvSpPr>
        <p:spPr bwMode="auto">
          <a:xfrm>
            <a:off x="3691617" y="5753605"/>
            <a:ext cx="47983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Difficult to Implement</a:t>
            </a:r>
          </a:p>
        </p:txBody>
      </p:sp>
      <p:sp>
        <p:nvSpPr>
          <p:cNvPr id="4" name="Text Box 6">
            <a:extLst>
              <a:ext uri="{FF2B5EF4-FFF2-40B4-BE49-F238E27FC236}">
                <a16:creationId xmlns:a16="http://schemas.microsoft.com/office/drawing/2014/main" id="{AF988606-08FB-99BB-96A7-FE74D39805C6}"/>
              </a:ext>
            </a:extLst>
          </p:cNvPr>
          <p:cNvSpPr txBox="1">
            <a:spLocks noChangeArrowheads="1"/>
          </p:cNvSpPr>
          <p:nvPr/>
        </p:nvSpPr>
        <p:spPr bwMode="auto">
          <a:xfrm>
            <a:off x="4365171" y="2030681"/>
            <a:ext cx="34512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Easy to Implement</a:t>
            </a:r>
          </a:p>
        </p:txBody>
      </p:sp>
      <p:sp>
        <p:nvSpPr>
          <p:cNvPr id="6" name="Text Box 7">
            <a:extLst>
              <a:ext uri="{FF2B5EF4-FFF2-40B4-BE49-F238E27FC236}">
                <a16:creationId xmlns:a16="http://schemas.microsoft.com/office/drawing/2014/main" id="{A3932227-5C24-FC7E-BC11-6453DF60E8FE}"/>
              </a:ext>
            </a:extLst>
          </p:cNvPr>
          <p:cNvSpPr txBox="1">
            <a:spLocks noChangeArrowheads="1"/>
          </p:cNvSpPr>
          <p:nvPr/>
        </p:nvSpPr>
        <p:spPr bwMode="auto">
          <a:xfrm>
            <a:off x="781049" y="3750076"/>
            <a:ext cx="3206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High belief it will help</a:t>
            </a:r>
          </a:p>
        </p:txBody>
      </p:sp>
      <p:sp>
        <p:nvSpPr>
          <p:cNvPr id="7" name="Text Box 7">
            <a:extLst>
              <a:ext uri="{FF2B5EF4-FFF2-40B4-BE49-F238E27FC236}">
                <a16:creationId xmlns:a16="http://schemas.microsoft.com/office/drawing/2014/main" id="{47E51C78-7845-BD1C-A1E6-88FDF4C90926}"/>
              </a:ext>
            </a:extLst>
          </p:cNvPr>
          <p:cNvSpPr txBox="1">
            <a:spLocks noChangeArrowheads="1"/>
          </p:cNvSpPr>
          <p:nvPr/>
        </p:nvSpPr>
        <p:spPr bwMode="auto">
          <a:xfrm>
            <a:off x="8490030" y="3750076"/>
            <a:ext cx="304050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Low belief it will help</a:t>
            </a:r>
          </a:p>
        </p:txBody>
      </p:sp>
      <p:cxnSp>
        <p:nvCxnSpPr>
          <p:cNvPr id="8" name="Straight Connector 7">
            <a:extLst>
              <a:ext uri="{FF2B5EF4-FFF2-40B4-BE49-F238E27FC236}">
                <a16:creationId xmlns:a16="http://schemas.microsoft.com/office/drawing/2014/main" id="{83AD7202-D7CC-DAF9-5077-9A989996B382}"/>
              </a:ext>
            </a:extLst>
          </p:cNvPr>
          <p:cNvCxnSpPr>
            <a:cxnSpLocks/>
          </p:cNvCxnSpPr>
          <p:nvPr/>
        </p:nvCxnSpPr>
        <p:spPr>
          <a:xfrm>
            <a:off x="6084497" y="2531114"/>
            <a:ext cx="0" cy="318686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4274EC97-65D5-907E-7592-D26C7487C3D6}"/>
              </a:ext>
            </a:extLst>
          </p:cNvPr>
          <p:cNvCxnSpPr>
            <a:cxnSpLocks/>
          </p:cNvCxnSpPr>
          <p:nvPr/>
        </p:nvCxnSpPr>
        <p:spPr>
          <a:xfrm>
            <a:off x="4070998" y="3944014"/>
            <a:ext cx="4026998"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30779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852804" y="598838"/>
            <a:ext cx="11461908" cy="1376918"/>
          </a:xfrm>
        </p:spPr>
        <p:txBody>
          <a:bodyPr vert="horz" lIns="91440" tIns="0" rIns="91440" bIns="45720" rtlCol="0" anchor="t">
            <a:noAutofit/>
          </a:bodyPr>
          <a:lstStyle/>
          <a:p>
            <a:pPr algn="l">
              <a:lnSpc>
                <a:spcPts val="3800"/>
              </a:lnSpc>
              <a:defRPr/>
            </a:pPr>
            <a:r>
              <a:rPr lang="en-US" sz="3600" b="1" cap="none" dirty="0">
                <a:solidFill>
                  <a:srgbClr val="0070C0"/>
                </a:solidFill>
              </a:rPr>
              <a:t>Decision Matrix</a:t>
            </a:r>
            <a:br>
              <a:rPr lang="en-US" sz="3600" b="1" cap="none" dirty="0">
                <a:solidFill>
                  <a:srgbClr val="0070C0"/>
                </a:solidFill>
              </a:rPr>
            </a:br>
            <a:r>
              <a:rPr lang="en-US" sz="2800" b="1" dirty="0">
                <a:solidFill>
                  <a:srgbClr val="0070C0"/>
                </a:solidFill>
              </a:rPr>
              <a:t>After School Program: </a:t>
            </a:r>
            <a:r>
              <a:rPr lang="en-US" sz="2800" b="1" cap="none" dirty="0">
                <a:solidFill>
                  <a:srgbClr val="0070C0"/>
                </a:solidFill>
              </a:rPr>
              <a:t>Phase 1 - </a:t>
            </a:r>
            <a:r>
              <a:rPr lang="en-US" sz="2800" b="1" dirty="0">
                <a:solidFill>
                  <a:srgbClr val="0070C0"/>
                </a:solidFill>
              </a:rPr>
              <a:t>Use of the</a:t>
            </a:r>
            <a:r>
              <a:rPr lang="en-US" sz="2800" b="1" cap="none" dirty="0">
                <a:solidFill>
                  <a:srgbClr val="0070C0"/>
                </a:solidFill>
              </a:rPr>
              <a:t> 10 Attributes of HLOs*</a:t>
            </a:r>
            <a:endParaRPr lang="en-US" sz="2700" b="1" i="1" dirty="0">
              <a:solidFill>
                <a:srgbClr val="0070C0"/>
              </a:solidFill>
            </a:endParaRPr>
          </a:p>
        </p:txBody>
      </p:sp>
      <p:sp>
        <p:nvSpPr>
          <p:cNvPr id="39945" name="Text Box 9"/>
          <p:cNvSpPr txBox="1">
            <a:spLocks noChangeArrowheads="1"/>
          </p:cNvSpPr>
          <p:nvPr/>
        </p:nvSpPr>
        <p:spPr bwMode="auto">
          <a:xfrm>
            <a:off x="6356819" y="5043269"/>
            <a:ext cx="21332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10. Health Plans</a:t>
            </a:r>
          </a:p>
        </p:txBody>
      </p:sp>
      <p:sp>
        <p:nvSpPr>
          <p:cNvPr id="3" name="TextBox 2"/>
          <p:cNvSpPr txBox="1"/>
          <p:nvPr/>
        </p:nvSpPr>
        <p:spPr>
          <a:xfrm>
            <a:off x="1109725" y="1766791"/>
            <a:ext cx="170000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1. Leadership</a:t>
            </a:r>
          </a:p>
        </p:txBody>
      </p:sp>
      <p:sp>
        <p:nvSpPr>
          <p:cNvPr id="6" name="Text Box 9">
            <a:extLst>
              <a:ext uri="{FF2B5EF4-FFF2-40B4-BE49-F238E27FC236}">
                <a16:creationId xmlns:a16="http://schemas.microsoft.com/office/drawing/2014/main" id="{1710B4D4-C9C7-473F-D1FB-3670EF2A23EF}"/>
              </a:ext>
            </a:extLst>
          </p:cNvPr>
          <p:cNvSpPr txBox="1">
            <a:spLocks noChangeArrowheads="1"/>
          </p:cNvSpPr>
          <p:nvPr/>
        </p:nvSpPr>
        <p:spPr bwMode="auto">
          <a:xfrm>
            <a:off x="1109725" y="2291065"/>
            <a:ext cx="232551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9. HL for High Risk</a:t>
            </a:r>
          </a:p>
        </p:txBody>
      </p:sp>
      <p:sp>
        <p:nvSpPr>
          <p:cNvPr id="7" name="TextBox 6">
            <a:extLst>
              <a:ext uri="{FF2B5EF4-FFF2-40B4-BE49-F238E27FC236}">
                <a16:creationId xmlns:a16="http://schemas.microsoft.com/office/drawing/2014/main" id="{3E6FC159-2819-C311-F378-763A37365B5B}"/>
              </a:ext>
            </a:extLst>
          </p:cNvPr>
          <p:cNvSpPr txBox="1"/>
          <p:nvPr/>
        </p:nvSpPr>
        <p:spPr>
          <a:xfrm>
            <a:off x="3911255" y="2408970"/>
            <a:ext cx="217324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4. Include Clients</a:t>
            </a:r>
          </a:p>
        </p:txBody>
      </p:sp>
      <p:sp>
        <p:nvSpPr>
          <p:cNvPr id="8" name="TextBox 7">
            <a:extLst>
              <a:ext uri="{FF2B5EF4-FFF2-40B4-BE49-F238E27FC236}">
                <a16:creationId xmlns:a16="http://schemas.microsoft.com/office/drawing/2014/main" id="{F2A2E355-48BA-51BA-9977-59DE72CB28E4}"/>
              </a:ext>
            </a:extLst>
          </p:cNvPr>
          <p:cNvSpPr txBox="1"/>
          <p:nvPr/>
        </p:nvSpPr>
        <p:spPr>
          <a:xfrm>
            <a:off x="1095984" y="4944740"/>
            <a:ext cx="257450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5. Equity HL Skills</a:t>
            </a:r>
          </a:p>
        </p:txBody>
      </p:sp>
      <p:sp>
        <p:nvSpPr>
          <p:cNvPr id="9" name="TextBox 8">
            <a:extLst>
              <a:ext uri="{FF2B5EF4-FFF2-40B4-BE49-F238E27FC236}">
                <a16:creationId xmlns:a16="http://schemas.microsoft.com/office/drawing/2014/main" id="{FEBC9A1A-6AEE-0929-0FB5-66376106BD10}"/>
              </a:ext>
            </a:extLst>
          </p:cNvPr>
          <p:cNvSpPr txBox="1"/>
          <p:nvPr/>
        </p:nvSpPr>
        <p:spPr>
          <a:xfrm>
            <a:off x="1095984" y="4041059"/>
            <a:ext cx="5213607" cy="923330"/>
          </a:xfrm>
          <a:prstGeom prst="rect">
            <a:avLst/>
          </a:prstGeom>
          <a:noFill/>
        </p:spPr>
        <p:txBody>
          <a:bodyPr wrap="square" rtlCol="0">
            <a:spAutoFit/>
          </a:bodyPr>
          <a:lstStyle/>
          <a:p>
            <a:pPr marL="0" marR="0" lvl="0" indent="-45720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2. HL in Plan, Eval, </a:t>
            </a:r>
            <a:br>
              <a:rPr lang="en-US" dirty="0">
                <a:solidFill>
                  <a:srgbClr val="0070C0"/>
                </a:solidFill>
                <a:latin typeface="Arial" panose="020B0604020202020204" pitchFamily="34" charset="0"/>
                <a:cs typeface="Arial" panose="020B0604020202020204" pitchFamily="34" charset="0"/>
              </a:rPr>
            </a:br>
            <a:r>
              <a:rPr lang="en-US" dirty="0">
                <a:solidFill>
                  <a:srgbClr val="0070C0"/>
                </a:solidFill>
                <a:latin typeface="Arial" panose="020B0604020202020204" pitchFamily="34" charset="0"/>
                <a:cs typeface="Arial" panose="020B0604020202020204" pitchFamily="34" charset="0"/>
              </a:rPr>
              <a:t>    </a:t>
            </a:r>
            <a: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Measures, Safety, </a:t>
            </a:r>
            <a:b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br>
            <a: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    Quality</a:t>
            </a:r>
          </a:p>
        </p:txBody>
      </p:sp>
      <p:sp>
        <p:nvSpPr>
          <p:cNvPr id="13" name="TextBox 12">
            <a:extLst>
              <a:ext uri="{FF2B5EF4-FFF2-40B4-BE49-F238E27FC236}">
                <a16:creationId xmlns:a16="http://schemas.microsoft.com/office/drawing/2014/main" id="{A2DD16A4-7938-6A02-A466-79ED140106CC}"/>
              </a:ext>
            </a:extLst>
          </p:cNvPr>
          <p:cNvSpPr txBox="1"/>
          <p:nvPr/>
        </p:nvSpPr>
        <p:spPr>
          <a:xfrm>
            <a:off x="1112371" y="2991455"/>
            <a:ext cx="243166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6. Communication </a:t>
            </a:r>
          </a:p>
        </p:txBody>
      </p:sp>
      <p:sp>
        <p:nvSpPr>
          <p:cNvPr id="14" name="TextBox 13">
            <a:extLst>
              <a:ext uri="{FF2B5EF4-FFF2-40B4-BE49-F238E27FC236}">
                <a16:creationId xmlns:a16="http://schemas.microsoft.com/office/drawing/2014/main" id="{AF0C68C8-45BA-0805-7BB7-938130956FCC}"/>
              </a:ext>
            </a:extLst>
          </p:cNvPr>
          <p:cNvSpPr txBox="1"/>
          <p:nvPr/>
        </p:nvSpPr>
        <p:spPr>
          <a:xfrm>
            <a:off x="3904729" y="4070353"/>
            <a:ext cx="20373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7. Easy Access </a:t>
            </a:r>
          </a:p>
        </p:txBody>
      </p:sp>
      <p:sp>
        <p:nvSpPr>
          <p:cNvPr id="15" name="TextBox 14">
            <a:extLst>
              <a:ext uri="{FF2B5EF4-FFF2-40B4-BE49-F238E27FC236}">
                <a16:creationId xmlns:a16="http://schemas.microsoft.com/office/drawing/2014/main" id="{954F6A8F-D84B-277E-BAD9-DFA6EE8E8BD7}"/>
              </a:ext>
            </a:extLst>
          </p:cNvPr>
          <p:cNvSpPr txBox="1"/>
          <p:nvPr/>
        </p:nvSpPr>
        <p:spPr>
          <a:xfrm>
            <a:off x="3904729" y="4921672"/>
            <a:ext cx="211053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3. HL Workforce </a:t>
            </a:r>
          </a:p>
        </p:txBody>
      </p:sp>
      <p:sp>
        <p:nvSpPr>
          <p:cNvPr id="16" name="TextBox 15">
            <a:extLst>
              <a:ext uri="{FF2B5EF4-FFF2-40B4-BE49-F238E27FC236}">
                <a16:creationId xmlns:a16="http://schemas.microsoft.com/office/drawing/2014/main" id="{243A6852-A6FB-C9C1-E21F-9C1EA09349AE}"/>
              </a:ext>
            </a:extLst>
          </p:cNvPr>
          <p:cNvSpPr txBox="1"/>
          <p:nvPr/>
        </p:nvSpPr>
        <p:spPr>
          <a:xfrm>
            <a:off x="1095984" y="5478074"/>
            <a:ext cx="272070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8. Print, Audiovisuals </a:t>
            </a:r>
          </a:p>
        </p:txBody>
      </p:sp>
      <p:sp>
        <p:nvSpPr>
          <p:cNvPr id="2" name="TextBox 1">
            <a:extLst>
              <a:ext uri="{FF2B5EF4-FFF2-40B4-BE49-F238E27FC236}">
                <a16:creationId xmlns:a16="http://schemas.microsoft.com/office/drawing/2014/main" id="{C1164996-7758-93AF-BD8D-B4A69384FD48}"/>
              </a:ext>
            </a:extLst>
          </p:cNvPr>
          <p:cNvSpPr txBox="1"/>
          <p:nvPr/>
        </p:nvSpPr>
        <p:spPr>
          <a:xfrm>
            <a:off x="852804" y="6212176"/>
            <a:ext cx="6511719" cy="523220"/>
          </a:xfrm>
          <a:prstGeom prst="rect">
            <a:avLst/>
          </a:prstGeom>
          <a:noFill/>
        </p:spPr>
        <p:txBody>
          <a:bodyPr wrap="none" rtlCol="0">
            <a:spAutoFit/>
          </a:bodyPr>
          <a:lstStyle/>
          <a:p>
            <a:r>
              <a:rPr lang="en-US" sz="1600" dirty="0">
                <a:solidFill>
                  <a:schemeClr val="accent6">
                    <a:lumMod val="10000"/>
                  </a:schemeClr>
                </a:solidFill>
                <a:latin typeface="Arial" panose="020B0604020202020204" pitchFamily="34" charset="0"/>
              </a:rPr>
              <a:t>*Health Literate Organizations</a:t>
            </a:r>
          </a:p>
          <a:p>
            <a:r>
              <a:rPr lang="en-US" sz="1200" dirty="0">
                <a:solidFill>
                  <a:schemeClr val="accent6">
                    <a:lumMod val="10000"/>
                  </a:schemeClr>
                </a:solidFill>
                <a:latin typeface="Arial" panose="020B0604020202020204" pitchFamily="34" charset="0"/>
                <a:hlinkClick r:id="rId3"/>
              </a:rPr>
              <a:t>https://nam.edu/perspectives-2012-ten-attributes-of-health-literate-health-care-organizations/</a:t>
            </a:r>
            <a:r>
              <a:rPr lang="en-US" sz="1200" dirty="0">
                <a:solidFill>
                  <a:schemeClr val="accent6">
                    <a:lumMod val="10000"/>
                  </a:schemeClr>
                </a:solidFill>
                <a:latin typeface="Arial" panose="020B0604020202020204" pitchFamily="34" charset="0"/>
              </a:rPr>
              <a:t> </a:t>
            </a:r>
          </a:p>
        </p:txBody>
      </p:sp>
      <p:sp>
        <p:nvSpPr>
          <p:cNvPr id="4" name="Text Box 5">
            <a:extLst>
              <a:ext uri="{FF2B5EF4-FFF2-40B4-BE49-F238E27FC236}">
                <a16:creationId xmlns:a16="http://schemas.microsoft.com/office/drawing/2014/main" id="{00BF078B-F8CD-166F-B05A-A975C485AFD3}"/>
              </a:ext>
            </a:extLst>
          </p:cNvPr>
          <p:cNvSpPr txBox="1">
            <a:spLocks noChangeArrowheads="1"/>
          </p:cNvSpPr>
          <p:nvPr/>
        </p:nvSpPr>
        <p:spPr bwMode="auto">
          <a:xfrm>
            <a:off x="3696838" y="5878113"/>
            <a:ext cx="47983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Difficult to Implement</a:t>
            </a:r>
          </a:p>
        </p:txBody>
      </p:sp>
      <p:sp>
        <p:nvSpPr>
          <p:cNvPr id="10" name="Text Box 6">
            <a:extLst>
              <a:ext uri="{FF2B5EF4-FFF2-40B4-BE49-F238E27FC236}">
                <a16:creationId xmlns:a16="http://schemas.microsoft.com/office/drawing/2014/main" id="{CAC7F3D9-A938-E629-A10F-3FEAD6D000C4}"/>
              </a:ext>
            </a:extLst>
          </p:cNvPr>
          <p:cNvSpPr txBox="1">
            <a:spLocks noChangeArrowheads="1"/>
          </p:cNvSpPr>
          <p:nvPr/>
        </p:nvSpPr>
        <p:spPr bwMode="auto">
          <a:xfrm>
            <a:off x="4358889" y="1504582"/>
            <a:ext cx="34512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Easy to Implement</a:t>
            </a:r>
          </a:p>
        </p:txBody>
      </p:sp>
      <p:sp>
        <p:nvSpPr>
          <p:cNvPr id="11" name="Text Box 7">
            <a:extLst>
              <a:ext uri="{FF2B5EF4-FFF2-40B4-BE49-F238E27FC236}">
                <a16:creationId xmlns:a16="http://schemas.microsoft.com/office/drawing/2014/main" id="{6D78A044-3234-0B82-58D4-C2DC2E8BCBB8}"/>
              </a:ext>
            </a:extLst>
          </p:cNvPr>
          <p:cNvSpPr txBox="1">
            <a:spLocks noChangeArrowheads="1"/>
          </p:cNvSpPr>
          <p:nvPr/>
        </p:nvSpPr>
        <p:spPr bwMode="auto">
          <a:xfrm>
            <a:off x="781049" y="3441292"/>
            <a:ext cx="3206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High belief it will help</a:t>
            </a:r>
          </a:p>
        </p:txBody>
      </p:sp>
      <p:sp>
        <p:nvSpPr>
          <p:cNvPr id="17" name="Text Box 7">
            <a:extLst>
              <a:ext uri="{FF2B5EF4-FFF2-40B4-BE49-F238E27FC236}">
                <a16:creationId xmlns:a16="http://schemas.microsoft.com/office/drawing/2014/main" id="{D6D6F010-BE0B-BCC6-90E0-A6F65E865D2E}"/>
              </a:ext>
            </a:extLst>
          </p:cNvPr>
          <p:cNvSpPr txBox="1">
            <a:spLocks noChangeArrowheads="1"/>
          </p:cNvSpPr>
          <p:nvPr/>
        </p:nvSpPr>
        <p:spPr bwMode="auto">
          <a:xfrm>
            <a:off x="8490030" y="3441292"/>
            <a:ext cx="304050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Low belief it will help</a:t>
            </a:r>
          </a:p>
        </p:txBody>
      </p:sp>
      <p:cxnSp>
        <p:nvCxnSpPr>
          <p:cNvPr id="18" name="Straight Connector 17">
            <a:extLst>
              <a:ext uri="{FF2B5EF4-FFF2-40B4-BE49-F238E27FC236}">
                <a16:creationId xmlns:a16="http://schemas.microsoft.com/office/drawing/2014/main" id="{92C7E568-7F16-D5AA-0300-DF4347C6C0FF}"/>
              </a:ext>
            </a:extLst>
          </p:cNvPr>
          <p:cNvCxnSpPr>
            <a:cxnSpLocks/>
          </p:cNvCxnSpPr>
          <p:nvPr/>
        </p:nvCxnSpPr>
        <p:spPr>
          <a:xfrm>
            <a:off x="6084497" y="1931409"/>
            <a:ext cx="11503" cy="395164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1AC5308-5764-8250-D780-277E18F9293F}"/>
              </a:ext>
            </a:extLst>
          </p:cNvPr>
          <p:cNvCxnSpPr>
            <a:cxnSpLocks/>
          </p:cNvCxnSpPr>
          <p:nvPr/>
        </p:nvCxnSpPr>
        <p:spPr>
          <a:xfrm>
            <a:off x="3797788" y="3635230"/>
            <a:ext cx="475244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3310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863372" y="637709"/>
            <a:ext cx="11059297" cy="1164423"/>
          </a:xfrm>
        </p:spPr>
        <p:txBody>
          <a:bodyPr vert="horz" lIns="91440" tIns="0" rIns="91440" bIns="45720" rtlCol="0" anchor="t">
            <a:noAutofit/>
          </a:bodyPr>
          <a:lstStyle/>
          <a:p>
            <a:pPr algn="l">
              <a:defRPr/>
            </a:pPr>
            <a:r>
              <a:rPr lang="en-US" sz="3600" b="1" cap="none" dirty="0">
                <a:solidFill>
                  <a:srgbClr val="0070C0"/>
                </a:solidFill>
              </a:rPr>
              <a:t>Decision Matrix</a:t>
            </a:r>
            <a:br>
              <a:rPr lang="en-US" sz="3600" b="1" cap="none" dirty="0">
                <a:solidFill>
                  <a:srgbClr val="0070C0"/>
                </a:solidFill>
              </a:rPr>
            </a:br>
            <a:r>
              <a:rPr lang="en-US" sz="3200" b="1" cap="none" dirty="0">
                <a:solidFill>
                  <a:srgbClr val="0070C0"/>
                </a:solidFill>
              </a:rPr>
              <a:t>Implementing teach-back:  Where to start?</a:t>
            </a:r>
            <a:endParaRPr lang="en-US" sz="2400" b="1" i="1" dirty="0">
              <a:solidFill>
                <a:srgbClr val="0070C0"/>
              </a:solidFill>
            </a:endParaRPr>
          </a:p>
        </p:txBody>
      </p:sp>
      <p:sp>
        <p:nvSpPr>
          <p:cNvPr id="39945" name="Text Box 9"/>
          <p:cNvSpPr txBox="1">
            <a:spLocks noChangeArrowheads="1"/>
          </p:cNvSpPr>
          <p:nvPr/>
        </p:nvSpPr>
        <p:spPr bwMode="auto">
          <a:xfrm>
            <a:off x="6659391" y="4983193"/>
            <a:ext cx="25888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altLang="en-US" sz="1800"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cs typeface="+mn-cs"/>
              </a:rPr>
              <a:t>EHR Documentation</a:t>
            </a:r>
          </a:p>
        </p:txBody>
      </p:sp>
      <p:sp>
        <p:nvSpPr>
          <p:cNvPr id="3" name="TextBox 2"/>
          <p:cNvSpPr txBox="1"/>
          <p:nvPr/>
        </p:nvSpPr>
        <p:spPr>
          <a:xfrm>
            <a:off x="1387812" y="2015619"/>
            <a:ext cx="302636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Leadership Commitment</a:t>
            </a:r>
          </a:p>
        </p:txBody>
      </p:sp>
      <p:sp>
        <p:nvSpPr>
          <p:cNvPr id="6" name="Text Box 9">
            <a:extLst>
              <a:ext uri="{FF2B5EF4-FFF2-40B4-BE49-F238E27FC236}">
                <a16:creationId xmlns:a16="http://schemas.microsoft.com/office/drawing/2014/main" id="{1710B4D4-C9C7-473F-D1FB-3670EF2A23EF}"/>
              </a:ext>
            </a:extLst>
          </p:cNvPr>
          <p:cNvSpPr txBox="1">
            <a:spLocks noChangeArrowheads="1"/>
          </p:cNvSpPr>
          <p:nvPr/>
        </p:nvSpPr>
        <p:spPr bwMode="auto">
          <a:xfrm>
            <a:off x="1387812" y="3003546"/>
            <a:ext cx="200568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lang="en-US" altLang="en-US" sz="1800" dirty="0">
                <a:solidFill>
                  <a:srgbClr val="0070C0"/>
                </a:solidFill>
                <a:latin typeface="Arial" panose="020B0604020202020204" pitchFamily="34" charset="0"/>
                <a:ea typeface="MS PGothic" panose="020B0600070205080204" pitchFamily="34" charset="-128"/>
              </a:rPr>
              <a:t>TB</a:t>
            </a:r>
            <a:r>
              <a:rPr kumimoji="0" lang="en-US" altLang="en-US" sz="1800"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rPr>
              <a:t> Heart Failure</a:t>
            </a:r>
          </a:p>
        </p:txBody>
      </p:sp>
      <p:sp>
        <p:nvSpPr>
          <p:cNvPr id="7" name="TextBox 6">
            <a:extLst>
              <a:ext uri="{FF2B5EF4-FFF2-40B4-BE49-F238E27FC236}">
                <a16:creationId xmlns:a16="http://schemas.microsoft.com/office/drawing/2014/main" id="{3E6FC159-2819-C311-F378-763A37365B5B}"/>
              </a:ext>
            </a:extLst>
          </p:cNvPr>
          <p:cNvSpPr txBox="1"/>
          <p:nvPr/>
        </p:nvSpPr>
        <p:spPr>
          <a:xfrm>
            <a:off x="3658817" y="2484912"/>
            <a:ext cx="217324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Engage patients</a:t>
            </a:r>
          </a:p>
        </p:txBody>
      </p:sp>
      <p:sp>
        <p:nvSpPr>
          <p:cNvPr id="8" name="TextBox 7">
            <a:extLst>
              <a:ext uri="{FF2B5EF4-FFF2-40B4-BE49-F238E27FC236}">
                <a16:creationId xmlns:a16="http://schemas.microsoft.com/office/drawing/2014/main" id="{F2A2E355-48BA-51BA-9977-59DE72CB28E4}"/>
              </a:ext>
            </a:extLst>
          </p:cNvPr>
          <p:cNvSpPr txBox="1"/>
          <p:nvPr/>
        </p:nvSpPr>
        <p:spPr>
          <a:xfrm>
            <a:off x="1387812" y="4175563"/>
            <a:ext cx="327384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latin typeface="Arial" panose="020B0604020202020204" pitchFamily="34" charset="0"/>
                <a:cs typeface="Arial" panose="020B0604020202020204" pitchFamily="34" charset="0"/>
              </a:rPr>
              <a:t>Reducing Falls &amp; Injuries</a:t>
            </a:r>
            <a:endPar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AF0C68C8-45BA-0805-7BB7-938130956FCC}"/>
              </a:ext>
            </a:extLst>
          </p:cNvPr>
          <p:cNvSpPr txBox="1"/>
          <p:nvPr/>
        </p:nvSpPr>
        <p:spPr>
          <a:xfrm>
            <a:off x="3696838" y="4613236"/>
            <a:ext cx="2037327"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Videos</a:t>
            </a:r>
          </a:p>
        </p:txBody>
      </p:sp>
      <p:sp>
        <p:nvSpPr>
          <p:cNvPr id="15" name="TextBox 14">
            <a:extLst>
              <a:ext uri="{FF2B5EF4-FFF2-40B4-BE49-F238E27FC236}">
                <a16:creationId xmlns:a16="http://schemas.microsoft.com/office/drawing/2014/main" id="{954F6A8F-D84B-277E-BAD9-DFA6EE8E8BD7}"/>
              </a:ext>
            </a:extLst>
          </p:cNvPr>
          <p:cNvSpPr txBox="1"/>
          <p:nvPr/>
        </p:nvSpPr>
        <p:spPr>
          <a:xfrm>
            <a:off x="3696838" y="5095975"/>
            <a:ext cx="211053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Staff Training</a:t>
            </a:r>
          </a:p>
        </p:txBody>
      </p:sp>
      <p:sp>
        <p:nvSpPr>
          <p:cNvPr id="16" name="TextBox 15">
            <a:extLst>
              <a:ext uri="{FF2B5EF4-FFF2-40B4-BE49-F238E27FC236}">
                <a16:creationId xmlns:a16="http://schemas.microsoft.com/office/drawing/2014/main" id="{243A6852-A6FB-C9C1-E21F-9C1EA09349AE}"/>
              </a:ext>
            </a:extLst>
          </p:cNvPr>
          <p:cNvSpPr txBox="1"/>
          <p:nvPr/>
        </p:nvSpPr>
        <p:spPr>
          <a:xfrm>
            <a:off x="3658817" y="2997178"/>
            <a:ext cx="200568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Print Materials </a:t>
            </a:r>
          </a:p>
        </p:txBody>
      </p:sp>
      <p:sp>
        <p:nvSpPr>
          <p:cNvPr id="2" name="TextBox 1">
            <a:extLst>
              <a:ext uri="{FF2B5EF4-FFF2-40B4-BE49-F238E27FC236}">
                <a16:creationId xmlns:a16="http://schemas.microsoft.com/office/drawing/2014/main" id="{D30406CF-0AAD-AE11-5D9F-09619ED58581}"/>
              </a:ext>
            </a:extLst>
          </p:cNvPr>
          <p:cNvSpPr txBox="1"/>
          <p:nvPr/>
        </p:nvSpPr>
        <p:spPr>
          <a:xfrm>
            <a:off x="1387812" y="5095975"/>
            <a:ext cx="211053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latin typeface="Arial" panose="020B0604020202020204" pitchFamily="34" charset="0"/>
                <a:cs typeface="Arial" panose="020B0604020202020204" pitchFamily="34" charset="0"/>
              </a:rPr>
              <a:t>TB Diabetes</a:t>
            </a:r>
            <a:endPar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ABA561CF-F6A2-A83B-B88C-3EAE74DDDC1B}"/>
              </a:ext>
            </a:extLst>
          </p:cNvPr>
          <p:cNvSpPr txBox="1"/>
          <p:nvPr/>
        </p:nvSpPr>
        <p:spPr>
          <a:xfrm>
            <a:off x="1387812" y="4658302"/>
            <a:ext cx="211053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latin typeface="Arial" panose="020B0604020202020204" pitchFamily="34" charset="0"/>
                <a:cs typeface="Arial" panose="020B0604020202020204" pitchFamily="34" charset="0"/>
              </a:rPr>
              <a:t>TB Asthma</a:t>
            </a:r>
            <a:endPar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C8E35A7F-BF1C-D370-9FB6-DF122D36E228}"/>
              </a:ext>
            </a:extLst>
          </p:cNvPr>
          <p:cNvSpPr txBox="1"/>
          <p:nvPr/>
        </p:nvSpPr>
        <p:spPr>
          <a:xfrm>
            <a:off x="1387812" y="2499732"/>
            <a:ext cx="2173242"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latin typeface="Arial" panose="020B0604020202020204" pitchFamily="34" charset="0"/>
                <a:cs typeface="Arial" panose="020B0604020202020204" pitchFamily="34" charset="0"/>
              </a:rPr>
              <a:t>Willing Pilot Unit</a:t>
            </a:r>
            <a:endPar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CFE54439-9D58-A5FE-0189-CCA0CFB888A9}"/>
              </a:ext>
            </a:extLst>
          </p:cNvPr>
          <p:cNvSpPr txBox="1"/>
          <p:nvPr/>
        </p:nvSpPr>
        <p:spPr>
          <a:xfrm>
            <a:off x="6659391" y="2711692"/>
            <a:ext cx="2579299"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rgbClr val="0070C0"/>
                </a:solidFill>
                <a:latin typeface="Arial" panose="020B0604020202020204" pitchFamily="34" charset="0"/>
                <a:cs typeface="Arial" panose="020B0604020202020204" pitchFamily="34" charset="0"/>
              </a:rPr>
              <a:t>2</a:t>
            </a:r>
            <a:r>
              <a:rPr lang="en-US" baseline="30000" dirty="0">
                <a:solidFill>
                  <a:srgbClr val="0070C0"/>
                </a:solidFill>
                <a:latin typeface="Arial" panose="020B0604020202020204" pitchFamily="34" charset="0"/>
                <a:cs typeface="Arial" panose="020B0604020202020204" pitchFamily="34" charset="0"/>
              </a:rPr>
              <a:t>nd</a:t>
            </a:r>
            <a:r>
              <a:rPr lang="en-US" dirty="0">
                <a:solidFill>
                  <a:srgbClr val="0070C0"/>
                </a:solidFill>
                <a:latin typeface="Arial" panose="020B0604020202020204" pitchFamily="34" charset="0"/>
                <a:cs typeface="Arial" panose="020B0604020202020204" pitchFamily="34" charset="0"/>
              </a:rPr>
              <a:t> Willing Pilot Unit</a:t>
            </a:r>
            <a:endPar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endParaRPr>
          </a:p>
        </p:txBody>
      </p:sp>
      <p:sp>
        <p:nvSpPr>
          <p:cNvPr id="4" name="Text Box 5">
            <a:extLst>
              <a:ext uri="{FF2B5EF4-FFF2-40B4-BE49-F238E27FC236}">
                <a16:creationId xmlns:a16="http://schemas.microsoft.com/office/drawing/2014/main" id="{D25772D5-BA9E-DA91-60CB-A679A65ABC72}"/>
              </a:ext>
            </a:extLst>
          </p:cNvPr>
          <p:cNvSpPr txBox="1">
            <a:spLocks noChangeArrowheads="1"/>
          </p:cNvSpPr>
          <p:nvPr/>
        </p:nvSpPr>
        <p:spPr bwMode="auto">
          <a:xfrm>
            <a:off x="3696838" y="6080984"/>
            <a:ext cx="47983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Difficult to Implement</a:t>
            </a:r>
          </a:p>
        </p:txBody>
      </p:sp>
      <p:sp>
        <p:nvSpPr>
          <p:cNvPr id="9" name="Text Box 6">
            <a:extLst>
              <a:ext uri="{FF2B5EF4-FFF2-40B4-BE49-F238E27FC236}">
                <a16:creationId xmlns:a16="http://schemas.microsoft.com/office/drawing/2014/main" id="{547E9BBA-4E82-06EC-A189-9803F0E59686}"/>
              </a:ext>
            </a:extLst>
          </p:cNvPr>
          <p:cNvSpPr txBox="1">
            <a:spLocks noChangeArrowheads="1"/>
          </p:cNvSpPr>
          <p:nvPr/>
        </p:nvSpPr>
        <p:spPr bwMode="auto">
          <a:xfrm>
            <a:off x="4358889" y="1574850"/>
            <a:ext cx="34512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Easy to Implement</a:t>
            </a:r>
          </a:p>
        </p:txBody>
      </p:sp>
      <p:sp>
        <p:nvSpPr>
          <p:cNvPr id="13" name="Text Box 7">
            <a:extLst>
              <a:ext uri="{FF2B5EF4-FFF2-40B4-BE49-F238E27FC236}">
                <a16:creationId xmlns:a16="http://schemas.microsoft.com/office/drawing/2014/main" id="{CA5920D1-C3F1-315B-EE57-000F69D78736}"/>
              </a:ext>
            </a:extLst>
          </p:cNvPr>
          <p:cNvSpPr txBox="1">
            <a:spLocks noChangeArrowheads="1"/>
          </p:cNvSpPr>
          <p:nvPr/>
        </p:nvSpPr>
        <p:spPr bwMode="auto">
          <a:xfrm>
            <a:off x="781049" y="3615468"/>
            <a:ext cx="3206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High belief it will help</a:t>
            </a:r>
          </a:p>
        </p:txBody>
      </p:sp>
      <p:sp>
        <p:nvSpPr>
          <p:cNvPr id="18" name="Text Box 7">
            <a:extLst>
              <a:ext uri="{FF2B5EF4-FFF2-40B4-BE49-F238E27FC236}">
                <a16:creationId xmlns:a16="http://schemas.microsoft.com/office/drawing/2014/main" id="{0CB1AA0D-2C6E-7AB0-C1E7-C53D6DA79D11}"/>
              </a:ext>
            </a:extLst>
          </p:cNvPr>
          <p:cNvSpPr txBox="1">
            <a:spLocks noChangeArrowheads="1"/>
          </p:cNvSpPr>
          <p:nvPr/>
        </p:nvSpPr>
        <p:spPr bwMode="auto">
          <a:xfrm>
            <a:off x="8490030" y="3615468"/>
            <a:ext cx="304050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Low belief it will help</a:t>
            </a:r>
          </a:p>
        </p:txBody>
      </p:sp>
      <p:cxnSp>
        <p:nvCxnSpPr>
          <p:cNvPr id="19" name="Straight Connector 18">
            <a:extLst>
              <a:ext uri="{FF2B5EF4-FFF2-40B4-BE49-F238E27FC236}">
                <a16:creationId xmlns:a16="http://schemas.microsoft.com/office/drawing/2014/main" id="{5424C207-53BC-C78B-679A-77AEEF5282C3}"/>
              </a:ext>
            </a:extLst>
          </p:cNvPr>
          <p:cNvCxnSpPr>
            <a:cxnSpLocks/>
          </p:cNvCxnSpPr>
          <p:nvPr/>
        </p:nvCxnSpPr>
        <p:spPr>
          <a:xfrm>
            <a:off x="6084497" y="2105585"/>
            <a:ext cx="11503" cy="395164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FC3FDE6-7D56-C45C-7399-DCE0106D581F}"/>
              </a:ext>
            </a:extLst>
          </p:cNvPr>
          <p:cNvCxnSpPr>
            <a:cxnSpLocks/>
          </p:cNvCxnSpPr>
          <p:nvPr/>
        </p:nvCxnSpPr>
        <p:spPr>
          <a:xfrm>
            <a:off x="3797788" y="3845031"/>
            <a:ext cx="475244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3624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ctrTitle"/>
          </p:nvPr>
        </p:nvSpPr>
        <p:spPr>
          <a:xfrm>
            <a:off x="838200" y="778765"/>
            <a:ext cx="11059297" cy="1229268"/>
          </a:xfrm>
        </p:spPr>
        <p:txBody>
          <a:bodyPr vert="horz" lIns="91440" tIns="0" rIns="91440" bIns="45720" rtlCol="0" anchor="t">
            <a:noAutofit/>
          </a:bodyPr>
          <a:lstStyle/>
          <a:p>
            <a:pPr algn="l">
              <a:lnSpc>
                <a:spcPts val="3000"/>
              </a:lnSpc>
              <a:defRPr/>
            </a:pPr>
            <a:r>
              <a:rPr lang="en-US" sz="3600" b="1" cap="none" dirty="0">
                <a:solidFill>
                  <a:srgbClr val="0070C0"/>
                </a:solidFill>
              </a:rPr>
              <a:t>Decision Matrix</a:t>
            </a:r>
            <a:br>
              <a:rPr lang="en-US" sz="3600" b="1" cap="none" dirty="0">
                <a:solidFill>
                  <a:srgbClr val="0070C0"/>
                </a:solidFill>
              </a:rPr>
            </a:br>
            <a:r>
              <a:rPr lang="en-US" sz="2800" b="1" cap="none" dirty="0">
                <a:solidFill>
                  <a:srgbClr val="0070C0"/>
                </a:solidFill>
              </a:rPr>
              <a:t>Making time for </a:t>
            </a:r>
            <a:r>
              <a:rPr lang="en-US" sz="2800" b="1" dirty="0">
                <a:solidFill>
                  <a:srgbClr val="0070C0"/>
                </a:solidFill>
              </a:rPr>
              <a:t>t</a:t>
            </a:r>
            <a:r>
              <a:rPr lang="en-US" sz="2800" b="1" cap="none" dirty="0">
                <a:solidFill>
                  <a:srgbClr val="0070C0"/>
                </a:solidFill>
              </a:rPr>
              <a:t>each-back: Tasks that might be discontinued </a:t>
            </a:r>
            <a:endParaRPr lang="en-US" sz="2800" b="1" i="1" dirty="0">
              <a:solidFill>
                <a:srgbClr val="0070C0"/>
              </a:solidFill>
            </a:endParaRPr>
          </a:p>
        </p:txBody>
      </p:sp>
      <p:sp>
        <p:nvSpPr>
          <p:cNvPr id="39945" name="Text Box 9"/>
          <p:cNvSpPr txBox="1">
            <a:spLocks noChangeArrowheads="1"/>
          </p:cNvSpPr>
          <p:nvPr/>
        </p:nvSpPr>
        <p:spPr bwMode="auto">
          <a:xfrm>
            <a:off x="1040314" y="3351836"/>
            <a:ext cx="28332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lang="en-US" altLang="en-US" sz="1800" dirty="0">
                <a:solidFill>
                  <a:srgbClr val="0070C0"/>
                </a:solidFill>
                <a:latin typeface="Arial" panose="020B0604020202020204" pitchFamily="34" charset="0"/>
                <a:ea typeface="MS PGothic" panose="020B0600070205080204" pitchFamily="34" charset="-128"/>
              </a:rPr>
              <a:t>Shorten staff meetings</a:t>
            </a:r>
            <a:endParaRPr kumimoji="0" lang="en-US" altLang="en-US" sz="1800" i="0" u="none" strike="noStrike" kern="1200" cap="none" spc="0" normalizeH="0" baseline="0" noProof="0" dirty="0">
              <a:ln>
                <a:noFill/>
              </a:ln>
              <a:solidFill>
                <a:srgbClr val="0070C0"/>
              </a:solidFill>
              <a:effectLst/>
              <a:uLnTx/>
              <a:uFillTx/>
              <a:latin typeface="Arial" panose="020B0604020202020204" pitchFamily="34" charset="0"/>
              <a:ea typeface="MS PGothic" panose="020B0600070205080204" pitchFamily="34" charset="-128"/>
            </a:endParaRPr>
          </a:p>
        </p:txBody>
      </p:sp>
      <p:sp>
        <p:nvSpPr>
          <p:cNvPr id="8" name="TextBox 7">
            <a:extLst>
              <a:ext uri="{FF2B5EF4-FFF2-40B4-BE49-F238E27FC236}">
                <a16:creationId xmlns:a16="http://schemas.microsoft.com/office/drawing/2014/main" id="{F2A2E355-48BA-51BA-9977-59DE72CB28E4}"/>
              </a:ext>
            </a:extLst>
          </p:cNvPr>
          <p:cNvSpPr txBox="1"/>
          <p:nvPr/>
        </p:nvSpPr>
        <p:spPr>
          <a:xfrm>
            <a:off x="6545100" y="5139731"/>
            <a:ext cx="3471738"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Scheduling staff – move to nursing services office</a:t>
            </a:r>
          </a:p>
        </p:txBody>
      </p:sp>
      <p:sp>
        <p:nvSpPr>
          <p:cNvPr id="9" name="TextBox 8">
            <a:extLst>
              <a:ext uri="{FF2B5EF4-FFF2-40B4-BE49-F238E27FC236}">
                <a16:creationId xmlns:a16="http://schemas.microsoft.com/office/drawing/2014/main" id="{FEBC9A1A-6AEE-0929-0FB5-66376106BD10}"/>
              </a:ext>
            </a:extLst>
          </p:cNvPr>
          <p:cNvSpPr txBox="1"/>
          <p:nvPr/>
        </p:nvSpPr>
        <p:spPr>
          <a:xfrm>
            <a:off x="6545100" y="2575014"/>
            <a:ext cx="3174274"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Attend fewer meetings – sort criticality &amp; time frame</a:t>
            </a:r>
          </a:p>
        </p:txBody>
      </p:sp>
      <p:sp>
        <p:nvSpPr>
          <p:cNvPr id="13" name="TextBox 12">
            <a:extLst>
              <a:ext uri="{FF2B5EF4-FFF2-40B4-BE49-F238E27FC236}">
                <a16:creationId xmlns:a16="http://schemas.microsoft.com/office/drawing/2014/main" id="{A2DD16A4-7938-6A02-A466-79ED140106CC}"/>
              </a:ext>
            </a:extLst>
          </p:cNvPr>
          <p:cNvSpPr txBox="1"/>
          <p:nvPr/>
        </p:nvSpPr>
        <p:spPr>
          <a:xfrm>
            <a:off x="1040315" y="5410903"/>
            <a:ext cx="354122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Implement SBAR for incoming calls to reduce research time </a:t>
            </a:r>
          </a:p>
        </p:txBody>
      </p:sp>
      <p:sp>
        <p:nvSpPr>
          <p:cNvPr id="15" name="TextBox 14">
            <a:extLst>
              <a:ext uri="{FF2B5EF4-FFF2-40B4-BE49-F238E27FC236}">
                <a16:creationId xmlns:a16="http://schemas.microsoft.com/office/drawing/2014/main" id="{954F6A8F-D84B-277E-BAD9-DFA6EE8E8BD7}"/>
              </a:ext>
            </a:extLst>
          </p:cNvPr>
          <p:cNvSpPr txBox="1"/>
          <p:nvPr/>
        </p:nvSpPr>
        <p:spPr>
          <a:xfrm>
            <a:off x="1040314" y="2996070"/>
            <a:ext cx="5242105"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Buddy system with another manager for time</a:t>
            </a:r>
          </a:p>
        </p:txBody>
      </p:sp>
      <p:sp>
        <p:nvSpPr>
          <p:cNvPr id="16" name="TextBox 15">
            <a:extLst>
              <a:ext uri="{FF2B5EF4-FFF2-40B4-BE49-F238E27FC236}">
                <a16:creationId xmlns:a16="http://schemas.microsoft.com/office/drawing/2014/main" id="{243A6852-A6FB-C9C1-E21F-9C1EA09349AE}"/>
              </a:ext>
            </a:extLst>
          </p:cNvPr>
          <p:cNvSpPr txBox="1"/>
          <p:nvPr/>
        </p:nvSpPr>
        <p:spPr>
          <a:xfrm>
            <a:off x="951549" y="5476988"/>
            <a:ext cx="1700003"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70C0"/>
                </a:solidFill>
                <a:effectLst/>
                <a:uLnTx/>
                <a:uFillTx/>
                <a:latin typeface="Arial" panose="020B0604020202020204" pitchFamily="34" charset="0"/>
                <a:ea typeface="+mn-ea"/>
                <a:cs typeface="Arial" panose="020B0604020202020204" pitchFamily="34" charset="0"/>
              </a:rPr>
              <a:t> </a:t>
            </a:r>
          </a:p>
        </p:txBody>
      </p:sp>
      <p:sp>
        <p:nvSpPr>
          <p:cNvPr id="4" name="TextBox 3">
            <a:extLst>
              <a:ext uri="{FF2B5EF4-FFF2-40B4-BE49-F238E27FC236}">
                <a16:creationId xmlns:a16="http://schemas.microsoft.com/office/drawing/2014/main" id="{01B0B82B-1BC3-64C5-025A-EFDB90E00C4C}"/>
              </a:ext>
            </a:extLst>
          </p:cNvPr>
          <p:cNvSpPr txBox="1"/>
          <p:nvPr/>
        </p:nvSpPr>
        <p:spPr>
          <a:xfrm>
            <a:off x="1040314" y="4536268"/>
            <a:ext cx="4167843"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Calling in extra staff when needed – move to </a:t>
            </a:r>
            <a:r>
              <a:rPr lang="en-US" dirty="0">
                <a:solidFill>
                  <a:srgbClr val="0070C0"/>
                </a:solidFill>
                <a:latin typeface="Arial" panose="020B0604020202020204" pitchFamily="34" charset="0"/>
                <a:cs typeface="Arial" panose="020B0604020202020204" pitchFamily="34" charset="0"/>
              </a:rPr>
              <a:t>nursing services</a:t>
            </a:r>
            <a:r>
              <a:rPr kumimoji="0" lang="en-US" sz="1800" i="0" u="none" strike="noStrike" kern="1200" cap="none" spc="0" normalizeH="0" baseline="0" noProof="0" dirty="0">
                <a:ln>
                  <a:noFill/>
                </a:ln>
                <a:solidFill>
                  <a:srgbClr val="0070C0"/>
                </a:solidFill>
                <a:effectLst/>
                <a:uLnTx/>
                <a:uFillTx/>
                <a:latin typeface="Arial" panose="020B0604020202020204" pitchFamily="34" charset="0"/>
                <a:cs typeface="Arial" panose="020B0604020202020204" pitchFamily="34" charset="0"/>
              </a:rPr>
              <a:t> office</a:t>
            </a:r>
          </a:p>
        </p:txBody>
      </p:sp>
      <p:sp>
        <p:nvSpPr>
          <p:cNvPr id="3" name="TextBox 2">
            <a:extLst>
              <a:ext uri="{FF2B5EF4-FFF2-40B4-BE49-F238E27FC236}">
                <a16:creationId xmlns:a16="http://schemas.microsoft.com/office/drawing/2014/main" id="{F9AE7C61-E8E0-21C2-E3FF-6FD9853370F3}"/>
              </a:ext>
            </a:extLst>
          </p:cNvPr>
          <p:cNvSpPr txBox="1"/>
          <p:nvPr/>
        </p:nvSpPr>
        <p:spPr>
          <a:xfrm>
            <a:off x="1040314" y="1963266"/>
            <a:ext cx="4293941" cy="923330"/>
          </a:xfrm>
          <a:prstGeom prst="rect">
            <a:avLst/>
          </a:prstGeom>
          <a:noFill/>
        </p:spPr>
        <p:txBody>
          <a:bodyPr wrap="square" rtlCol="0">
            <a:spAutoFit/>
          </a:bodyPr>
          <a:lstStyle/>
          <a:p>
            <a:r>
              <a:rPr lang="en-US" dirty="0">
                <a:solidFill>
                  <a:srgbClr val="0070C0"/>
                </a:solidFill>
                <a:latin typeface="Arial" panose="020B0604020202020204" pitchFamily="34" charset="0"/>
                <a:cs typeface="Arial" panose="020B0604020202020204" pitchFamily="34" charset="0"/>
              </a:rPr>
              <a:t>Newsletter or bullet points for </a:t>
            </a:r>
            <a:br>
              <a:rPr lang="en-US" dirty="0">
                <a:solidFill>
                  <a:srgbClr val="0070C0"/>
                </a:solidFill>
                <a:latin typeface="Arial" panose="020B0604020202020204" pitchFamily="34" charset="0"/>
                <a:cs typeface="Arial" panose="020B0604020202020204" pitchFamily="34" charset="0"/>
              </a:rPr>
            </a:br>
            <a:r>
              <a:rPr lang="en-US" dirty="0">
                <a:solidFill>
                  <a:srgbClr val="0070C0"/>
                </a:solidFill>
                <a:latin typeface="Arial" panose="020B0604020202020204" pitchFamily="34" charset="0"/>
                <a:cs typeface="Arial" panose="020B0604020202020204" pitchFamily="34" charset="0"/>
              </a:rPr>
              <a:t>review pre-/post-meeting; </a:t>
            </a:r>
            <a:br>
              <a:rPr lang="en-US" dirty="0">
                <a:solidFill>
                  <a:srgbClr val="0070C0"/>
                </a:solidFill>
                <a:latin typeface="Arial" panose="020B0604020202020204" pitchFamily="34" charset="0"/>
                <a:cs typeface="Arial" panose="020B0604020202020204" pitchFamily="34" charset="0"/>
              </a:rPr>
            </a:br>
            <a:r>
              <a:rPr lang="en-US" dirty="0">
                <a:solidFill>
                  <a:srgbClr val="0070C0"/>
                </a:solidFill>
                <a:latin typeface="Arial" panose="020B0604020202020204" pitchFamily="34" charset="0"/>
                <a:cs typeface="Arial" panose="020B0604020202020204" pitchFamily="34" charset="0"/>
              </a:rPr>
              <a:t>use meetings for discussion</a:t>
            </a:r>
          </a:p>
        </p:txBody>
      </p:sp>
      <p:sp>
        <p:nvSpPr>
          <p:cNvPr id="2" name="Text Box 5">
            <a:extLst>
              <a:ext uri="{FF2B5EF4-FFF2-40B4-BE49-F238E27FC236}">
                <a16:creationId xmlns:a16="http://schemas.microsoft.com/office/drawing/2014/main" id="{94CE42BA-3891-FB68-8480-34B8829A0C74}"/>
              </a:ext>
            </a:extLst>
          </p:cNvPr>
          <p:cNvSpPr txBox="1">
            <a:spLocks noChangeArrowheads="1"/>
          </p:cNvSpPr>
          <p:nvPr/>
        </p:nvSpPr>
        <p:spPr bwMode="auto">
          <a:xfrm>
            <a:off x="3696838" y="6142446"/>
            <a:ext cx="479832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Difficult to Implement</a:t>
            </a:r>
          </a:p>
        </p:txBody>
      </p:sp>
      <p:sp>
        <p:nvSpPr>
          <p:cNvPr id="6" name="Text Box 6">
            <a:extLst>
              <a:ext uri="{FF2B5EF4-FFF2-40B4-BE49-F238E27FC236}">
                <a16:creationId xmlns:a16="http://schemas.microsoft.com/office/drawing/2014/main" id="{77AD1C99-0923-3238-CF76-49578AB9A692}"/>
              </a:ext>
            </a:extLst>
          </p:cNvPr>
          <p:cNvSpPr txBox="1">
            <a:spLocks noChangeArrowheads="1"/>
          </p:cNvSpPr>
          <p:nvPr/>
        </p:nvSpPr>
        <p:spPr bwMode="auto">
          <a:xfrm>
            <a:off x="4358889" y="1656669"/>
            <a:ext cx="345121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Easy to Implement</a:t>
            </a:r>
          </a:p>
        </p:txBody>
      </p:sp>
      <p:sp>
        <p:nvSpPr>
          <p:cNvPr id="7" name="Text Box 7">
            <a:extLst>
              <a:ext uri="{FF2B5EF4-FFF2-40B4-BE49-F238E27FC236}">
                <a16:creationId xmlns:a16="http://schemas.microsoft.com/office/drawing/2014/main" id="{4A652350-54B1-849E-79BB-8EE7205A17B8}"/>
              </a:ext>
            </a:extLst>
          </p:cNvPr>
          <p:cNvSpPr txBox="1">
            <a:spLocks noChangeArrowheads="1"/>
          </p:cNvSpPr>
          <p:nvPr/>
        </p:nvSpPr>
        <p:spPr bwMode="auto">
          <a:xfrm>
            <a:off x="781049" y="3746093"/>
            <a:ext cx="3206429"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High belief it will help</a:t>
            </a:r>
          </a:p>
        </p:txBody>
      </p:sp>
      <p:sp>
        <p:nvSpPr>
          <p:cNvPr id="10" name="Text Box 7">
            <a:extLst>
              <a:ext uri="{FF2B5EF4-FFF2-40B4-BE49-F238E27FC236}">
                <a16:creationId xmlns:a16="http://schemas.microsoft.com/office/drawing/2014/main" id="{39E1CA7F-8204-D422-3CE0-11BB0FF087A2}"/>
              </a:ext>
            </a:extLst>
          </p:cNvPr>
          <p:cNvSpPr txBox="1">
            <a:spLocks noChangeArrowheads="1"/>
          </p:cNvSpPr>
          <p:nvPr/>
        </p:nvSpPr>
        <p:spPr bwMode="auto">
          <a:xfrm>
            <a:off x="8490030" y="3746093"/>
            <a:ext cx="304050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tx1"/>
              </a:buClr>
              <a:buFont typeface="Arial" panose="020B0604020202020204" pitchFamily="34" charset="0"/>
              <a:buChar char="•"/>
              <a:defRPr sz="2000">
                <a:solidFill>
                  <a:schemeClr val="tx1"/>
                </a:solidFill>
                <a:latin typeface="Tw Cen MT"/>
              </a:defRPr>
            </a:lvl1pPr>
            <a:lvl2pPr marL="742950" indent="-285750">
              <a:lnSpc>
                <a:spcPct val="120000"/>
              </a:lnSpc>
              <a:spcBef>
                <a:spcPts val="500"/>
              </a:spcBef>
              <a:buClr>
                <a:schemeClr val="tx1"/>
              </a:buClr>
              <a:buFont typeface="Arial" panose="020B0604020202020204" pitchFamily="34" charset="0"/>
              <a:buChar char="•"/>
              <a:defRPr>
                <a:solidFill>
                  <a:schemeClr val="tx1"/>
                </a:solidFill>
                <a:latin typeface="Tw Cen MT"/>
              </a:defRPr>
            </a:lvl2pPr>
            <a:lvl3pPr marL="1143000" indent="-228600">
              <a:lnSpc>
                <a:spcPct val="120000"/>
              </a:lnSpc>
              <a:spcBef>
                <a:spcPts val="500"/>
              </a:spcBef>
              <a:buClr>
                <a:schemeClr val="tx1"/>
              </a:buClr>
              <a:buFont typeface="Arial" panose="020B0604020202020204" pitchFamily="34" charset="0"/>
              <a:buChar char="•"/>
              <a:defRPr sz="1600">
                <a:solidFill>
                  <a:schemeClr val="tx1"/>
                </a:solidFill>
                <a:latin typeface="Tw Cen MT"/>
              </a:defRPr>
            </a:lvl3pPr>
            <a:lvl4pPr marL="16002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4pPr>
            <a:lvl5pPr marL="2057400" indent="-228600">
              <a:lnSpc>
                <a:spcPct val="120000"/>
              </a:lnSpc>
              <a:spcBef>
                <a:spcPts val="500"/>
              </a:spcBef>
              <a:buClr>
                <a:schemeClr val="tx1"/>
              </a:buClr>
              <a:buFont typeface="Arial" panose="020B0604020202020204" pitchFamily="34" charset="0"/>
              <a:buChar char="•"/>
              <a:defRPr sz="1400">
                <a:solidFill>
                  <a:schemeClr val="tx1"/>
                </a:solidFill>
                <a:latin typeface="Tw Cen MT"/>
              </a:defRPr>
            </a:lvl5pPr>
            <a:lvl6pPr marL="25146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6pPr>
            <a:lvl7pPr marL="29718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7pPr>
            <a:lvl8pPr marL="34290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8pPr>
            <a:lvl9pPr marL="3886200" indent="-228600" defTabSz="457200" eaLnBrk="0" fontAlgn="base" hangingPunct="0">
              <a:lnSpc>
                <a:spcPct val="120000"/>
              </a:lnSpc>
              <a:spcBef>
                <a:spcPts val="500"/>
              </a:spcBef>
              <a:spcAft>
                <a:spcPct val="0"/>
              </a:spcAft>
              <a:buClr>
                <a:schemeClr val="tx1"/>
              </a:buClr>
              <a:buFont typeface="Arial" panose="020B0604020202020204" pitchFamily="34" charset="0"/>
              <a:buChar char="•"/>
              <a:defRPr sz="1400">
                <a:solidFill>
                  <a:schemeClr val="tx1"/>
                </a:solidFill>
                <a:latin typeface="Tw Cen MT"/>
              </a:defRPr>
            </a:lvl9pPr>
          </a:lstStyle>
          <a:p>
            <a:pPr marL="0" marR="0" lvl="0" indent="0" algn="ctr" defTabSz="914400" rtl="0" eaLnBrk="1" fontAlgn="auto" latinLnBrk="0" hangingPunct="1">
              <a:lnSpc>
                <a:spcPct val="100000"/>
              </a:lnSpc>
              <a:spcBef>
                <a:spcPct val="50000"/>
              </a:spcBef>
              <a:spcAft>
                <a:spcPts val="0"/>
              </a:spcAft>
              <a:buClrTx/>
              <a:buSzTx/>
              <a:buFontTx/>
              <a:buNone/>
              <a:tabLst/>
              <a:defRPr/>
            </a:pPr>
            <a:r>
              <a:rPr kumimoji="0" lang="en-US" altLang="en-US" b="1" i="0" u="none" strike="noStrike" kern="1200" cap="none" spc="0" normalizeH="0" baseline="0" noProof="0" dirty="0">
                <a:ln>
                  <a:noFill/>
                </a:ln>
                <a:solidFill>
                  <a:prstClr val="black"/>
                </a:solidFill>
                <a:effectLst/>
                <a:uLnTx/>
                <a:uFillTx/>
                <a:latin typeface="Arial" panose="020B0604020202020204" pitchFamily="34" charset="0"/>
                <a:ea typeface="MS PGothic" panose="020B0600070205080204" pitchFamily="34" charset="-128"/>
                <a:cs typeface="+mn-cs"/>
              </a:rPr>
              <a:t>Low belief it will help</a:t>
            </a:r>
          </a:p>
        </p:txBody>
      </p:sp>
      <p:cxnSp>
        <p:nvCxnSpPr>
          <p:cNvPr id="11" name="Straight Connector 10">
            <a:extLst>
              <a:ext uri="{FF2B5EF4-FFF2-40B4-BE49-F238E27FC236}">
                <a16:creationId xmlns:a16="http://schemas.microsoft.com/office/drawing/2014/main" id="{8AF0769E-8F8F-7AF4-868A-8C881153AFBB}"/>
              </a:ext>
            </a:extLst>
          </p:cNvPr>
          <p:cNvCxnSpPr>
            <a:cxnSpLocks/>
          </p:cNvCxnSpPr>
          <p:nvPr/>
        </p:nvCxnSpPr>
        <p:spPr>
          <a:xfrm>
            <a:off x="6084497" y="2105585"/>
            <a:ext cx="11503" cy="3951649"/>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66E643BB-AFBF-AEE7-9163-DA4289AC3860}"/>
              </a:ext>
            </a:extLst>
          </p:cNvPr>
          <p:cNvCxnSpPr>
            <a:cxnSpLocks/>
          </p:cNvCxnSpPr>
          <p:nvPr/>
        </p:nvCxnSpPr>
        <p:spPr>
          <a:xfrm>
            <a:off x="3797788" y="3940031"/>
            <a:ext cx="4752446"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9272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E52C6A-E88D-4D51-B9E0-1165AE70A4B8}"/>
              </a:ext>
            </a:extLst>
          </p:cNvPr>
          <p:cNvSpPr>
            <a:spLocks noGrp="1"/>
          </p:cNvSpPr>
          <p:nvPr>
            <p:ph type="title"/>
          </p:nvPr>
        </p:nvSpPr>
        <p:spPr/>
        <p:txBody>
          <a:bodyPr>
            <a:noAutofit/>
          </a:bodyPr>
          <a:lstStyle/>
          <a:p>
            <a:r>
              <a:rPr lang="en-US" sz="3600" b="1" dirty="0">
                <a:solidFill>
                  <a:srgbClr val="0070C0"/>
                </a:solidFill>
                <a:ea typeface="Tahoma" panose="020B0604030504040204" pitchFamily="34" charset="0"/>
              </a:rPr>
              <a:t>Engaging People in Testing Changes</a:t>
            </a:r>
            <a:br>
              <a:rPr lang="en-US" sz="3600" b="1" dirty="0">
                <a:solidFill>
                  <a:srgbClr val="0070C0"/>
                </a:solidFill>
                <a:ea typeface="Tahoma" panose="020B0604030504040204" pitchFamily="34" charset="0"/>
              </a:rPr>
            </a:br>
            <a:r>
              <a:rPr lang="en-US" sz="3600" b="1" i="1" dirty="0">
                <a:solidFill>
                  <a:srgbClr val="0070C0"/>
                </a:solidFill>
                <a:ea typeface="Tahoma" panose="020B0604030504040204" pitchFamily="34" charset="0"/>
              </a:rPr>
              <a:t>“Shopping Ideas”</a:t>
            </a:r>
            <a:endParaRPr lang="en-US" sz="3600" b="1" dirty="0">
              <a:solidFill>
                <a:srgbClr val="0070C0"/>
              </a:solidFill>
              <a:ea typeface="Tahoma" panose="020B0604030504040204" pitchFamily="34" charset="0"/>
            </a:endParaRPr>
          </a:p>
        </p:txBody>
      </p:sp>
      <p:sp>
        <p:nvSpPr>
          <p:cNvPr id="5" name="Content Placeholder 4">
            <a:extLst>
              <a:ext uri="{FF2B5EF4-FFF2-40B4-BE49-F238E27FC236}">
                <a16:creationId xmlns:a16="http://schemas.microsoft.com/office/drawing/2014/main" id="{64B9E09B-2520-432A-8ACA-04C66263728A}"/>
              </a:ext>
            </a:extLst>
          </p:cNvPr>
          <p:cNvSpPr>
            <a:spLocks noGrp="1"/>
          </p:cNvSpPr>
          <p:nvPr>
            <p:ph idx="1"/>
          </p:nvPr>
        </p:nvSpPr>
        <p:spPr>
          <a:xfrm>
            <a:off x="838200" y="2535865"/>
            <a:ext cx="10515600" cy="4351338"/>
          </a:xfrm>
        </p:spPr>
        <p:txBody>
          <a:bodyPr>
            <a:normAutofit/>
          </a:bodyPr>
          <a:lstStyle/>
          <a:p>
            <a:pPr marL="0" indent="0">
              <a:spcBef>
                <a:spcPts val="450"/>
              </a:spcBef>
              <a:spcAft>
                <a:spcPts val="450"/>
              </a:spcAft>
              <a:buNone/>
            </a:pPr>
            <a:r>
              <a:rPr lang="en-US" b="1" dirty="0"/>
              <a:t>When multiple ideas for testing changes emerge:</a:t>
            </a:r>
          </a:p>
          <a:p>
            <a:pPr>
              <a:spcBef>
                <a:spcPts val="450"/>
              </a:spcBef>
              <a:spcAft>
                <a:spcPts val="450"/>
              </a:spcAft>
              <a:buFont typeface="Arial" panose="020B0604020202020204" pitchFamily="34" charset="0"/>
              <a:buChar char="•"/>
            </a:pPr>
            <a:r>
              <a:rPr lang="en-US" sz="2800" dirty="0">
                <a:solidFill>
                  <a:schemeClr val="accent5">
                    <a:lumMod val="50000"/>
                  </a:schemeClr>
                </a:solidFill>
              </a:rPr>
              <a:t> </a:t>
            </a:r>
            <a:r>
              <a:rPr lang="en-US" sz="2400" dirty="0"/>
              <a:t>Make a list; quickly go ask as many people as possible:</a:t>
            </a:r>
          </a:p>
          <a:p>
            <a:pPr marL="846137" lvl="1" indent="-342900">
              <a:spcBef>
                <a:spcPts val="450"/>
              </a:spcBef>
              <a:spcAft>
                <a:spcPts val="450"/>
              </a:spcAft>
              <a:buFontTx/>
              <a:buChar char="-"/>
            </a:pPr>
            <a:r>
              <a:rPr lang="en-US" sz="2000" b="1" dirty="0"/>
              <a:t>Which idea shall we test first? Why that one first?</a:t>
            </a:r>
          </a:p>
          <a:p>
            <a:pPr marL="846137" lvl="1" indent="-342900">
              <a:spcBef>
                <a:spcPts val="450"/>
              </a:spcBef>
              <a:spcAft>
                <a:spcPts val="450"/>
              </a:spcAft>
              <a:buFontTx/>
              <a:buChar char="-"/>
            </a:pPr>
            <a:r>
              <a:rPr lang="en-US" sz="2000" b="1" dirty="0"/>
              <a:t>Why not one of the other ideas first?</a:t>
            </a:r>
          </a:p>
          <a:p>
            <a:pPr marL="846137" lvl="1" indent="-342900">
              <a:spcBef>
                <a:spcPts val="450"/>
              </a:spcBef>
              <a:spcAft>
                <a:spcPts val="450"/>
              </a:spcAft>
              <a:buFontTx/>
              <a:buChar char="-"/>
            </a:pPr>
            <a:r>
              <a:rPr lang="en-US" sz="2000" b="1" dirty="0"/>
              <a:t>Any of the ideas you are worried about? Why?</a:t>
            </a:r>
          </a:p>
          <a:p>
            <a:pPr marL="230188" indent="-230188">
              <a:spcBef>
                <a:spcPts val="450"/>
              </a:spcBef>
              <a:spcAft>
                <a:spcPts val="450"/>
              </a:spcAft>
              <a:buFont typeface="Arial" panose="020B0604020202020204" pitchFamily="34" charset="0"/>
              <a:buChar char="•"/>
            </a:pPr>
            <a:r>
              <a:rPr lang="en-US" sz="2400" dirty="0"/>
              <a:t>Let everyone know their input is valued; multiple ideas can be tested; if a favorite isn’t tested first, it will likely be tested later.</a:t>
            </a:r>
          </a:p>
          <a:p>
            <a:pPr>
              <a:spcBef>
                <a:spcPts val="450"/>
              </a:spcBef>
              <a:spcAft>
                <a:spcPts val="450"/>
              </a:spcAft>
              <a:buFont typeface="Arial" panose="020B0604020202020204" pitchFamily="34" charset="0"/>
              <a:buChar char="•"/>
            </a:pPr>
            <a:r>
              <a:rPr lang="en-US" sz="2400" dirty="0"/>
              <a:t>Quickly learn important details to apply to tests of change</a:t>
            </a:r>
            <a:r>
              <a:rPr lang="en-US" sz="2400" dirty="0">
                <a:solidFill>
                  <a:srgbClr val="002060"/>
                </a:solidFill>
              </a:rPr>
              <a:t>.</a:t>
            </a:r>
          </a:p>
        </p:txBody>
      </p:sp>
      <p:sp>
        <p:nvSpPr>
          <p:cNvPr id="2" name="TextBox 1">
            <a:extLst>
              <a:ext uri="{FF2B5EF4-FFF2-40B4-BE49-F238E27FC236}">
                <a16:creationId xmlns:a16="http://schemas.microsoft.com/office/drawing/2014/main" id="{AE5FA963-0F94-5FF0-56A7-B726C6AA7E3A}"/>
              </a:ext>
            </a:extLst>
          </p:cNvPr>
          <p:cNvSpPr txBox="1"/>
          <p:nvPr/>
        </p:nvSpPr>
        <p:spPr>
          <a:xfrm>
            <a:off x="2905991" y="1814656"/>
            <a:ext cx="6380018" cy="461665"/>
          </a:xfrm>
          <a:prstGeom prst="rect">
            <a:avLst/>
          </a:prstGeom>
          <a:solidFill>
            <a:srgbClr val="014E92"/>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100" normalizeH="0" noProof="0" dirty="0">
                <a:ln>
                  <a:noFill/>
                </a:ln>
                <a:solidFill>
                  <a:schemeClr val="bg1"/>
                </a:solidFill>
                <a:effectLst/>
                <a:uLnTx/>
                <a:uFillTx/>
                <a:latin typeface="Arial" panose="020B0604020202020204" pitchFamily="34" charset="0"/>
                <a:ea typeface="Tahoma" panose="020B0604030504040204" pitchFamily="34" charset="0"/>
                <a:cs typeface="Arial" panose="020B0604020202020204" pitchFamily="34" charset="0"/>
              </a:rPr>
              <a:t>You can try this in only 15-20 minutes!</a:t>
            </a:r>
            <a:endParaRPr kumimoji="0" lang="en-US" sz="2400" b="1" i="0" u="none" strike="noStrike" kern="1200" cap="none" spc="100" normalizeH="0" noProof="0" dirty="0">
              <a:ln>
                <a:noFill/>
              </a:ln>
              <a:solidFill>
                <a:schemeClr val="bg1"/>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1980305"/>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4289</TotalTime>
  <Words>1236</Words>
  <Application>Microsoft Macintosh PowerPoint</Application>
  <PresentationFormat>Widescreen</PresentationFormat>
  <Paragraphs>117</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Courier New</vt:lpstr>
      <vt:lpstr>Segoe UI</vt:lpstr>
      <vt:lpstr>Wingdings</vt:lpstr>
      <vt:lpstr>1_Office Theme</vt:lpstr>
      <vt:lpstr>Prioritizing Ideas for Change</vt:lpstr>
      <vt:lpstr>Making the best changes requires input from stakeholders and prioritization</vt:lpstr>
      <vt:lpstr>Decision Matrix for Change Ideas Sorting out where to start</vt:lpstr>
      <vt:lpstr>Decision Matrix for Change Ideas  Sorting out where to start</vt:lpstr>
      <vt:lpstr>Decision Matrix After School Program: Phase 1 - Use of the 10 Attributes of HLOs*</vt:lpstr>
      <vt:lpstr>Decision Matrix Implementing teach-back:  Where to start?</vt:lpstr>
      <vt:lpstr>Decision Matrix Making time for teach-back: Tasks that might be discontinued </vt:lpstr>
      <vt:lpstr>Engaging People in Testing Changes “Shopping Ideas”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Matrix of Change Ideas     Sorting out where to start</dc:title>
  <dc:creator>Gail Nielsen</dc:creator>
  <cp:lastModifiedBy>Gil Velazquez</cp:lastModifiedBy>
  <cp:revision>118</cp:revision>
  <cp:lastPrinted>2023-08-24T15:14:31Z</cp:lastPrinted>
  <dcterms:created xsi:type="dcterms:W3CDTF">2022-10-05T14:25:52Z</dcterms:created>
  <dcterms:modified xsi:type="dcterms:W3CDTF">2023-10-09T15:39:32Z</dcterms:modified>
</cp:coreProperties>
</file>